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91"/>
  </p:notesMasterIdLst>
  <p:handoutMasterIdLst>
    <p:handoutMasterId r:id="rId92"/>
  </p:handoutMasterIdLst>
  <p:sldIdLst>
    <p:sldId id="274" r:id="rId2"/>
    <p:sldId id="972" r:id="rId3"/>
    <p:sldId id="403" r:id="rId4"/>
    <p:sldId id="303" r:id="rId5"/>
    <p:sldId id="296" r:id="rId6"/>
    <p:sldId id="308" r:id="rId7"/>
    <p:sldId id="309" r:id="rId8"/>
    <p:sldId id="310" r:id="rId9"/>
    <p:sldId id="414" r:id="rId10"/>
    <p:sldId id="415" r:id="rId11"/>
    <p:sldId id="298" r:id="rId12"/>
    <p:sldId id="311" r:id="rId13"/>
    <p:sldId id="1040" r:id="rId14"/>
    <p:sldId id="1041" r:id="rId15"/>
    <p:sldId id="1043" r:id="rId16"/>
    <p:sldId id="1044" r:id="rId17"/>
    <p:sldId id="1042" r:id="rId18"/>
    <p:sldId id="1069" r:id="rId19"/>
    <p:sldId id="1070" r:id="rId20"/>
    <p:sldId id="407" r:id="rId21"/>
    <p:sldId id="1045" r:id="rId22"/>
    <p:sldId id="1046" r:id="rId23"/>
    <p:sldId id="1071" r:id="rId24"/>
    <p:sldId id="1047" r:id="rId25"/>
    <p:sldId id="1057" r:id="rId26"/>
    <p:sldId id="1058" r:id="rId27"/>
    <p:sldId id="1059" r:id="rId28"/>
    <p:sldId id="1060" r:id="rId29"/>
    <p:sldId id="1062" r:id="rId30"/>
    <p:sldId id="1063" r:id="rId31"/>
    <p:sldId id="1065" r:id="rId32"/>
    <p:sldId id="1066" r:id="rId33"/>
    <p:sldId id="1067" r:id="rId34"/>
    <p:sldId id="487" r:id="rId35"/>
    <p:sldId id="488" r:id="rId36"/>
    <p:sldId id="489" r:id="rId37"/>
    <p:sldId id="490" r:id="rId38"/>
    <p:sldId id="491" r:id="rId39"/>
    <p:sldId id="492" r:id="rId40"/>
    <p:sldId id="1072" r:id="rId41"/>
    <p:sldId id="1075" r:id="rId42"/>
    <p:sldId id="1073" r:id="rId43"/>
    <p:sldId id="1074" r:id="rId44"/>
    <p:sldId id="1076" r:id="rId45"/>
    <p:sldId id="1077" r:id="rId46"/>
    <p:sldId id="1078" r:id="rId47"/>
    <p:sldId id="1079" r:id="rId48"/>
    <p:sldId id="1080" r:id="rId49"/>
    <p:sldId id="1081" r:id="rId50"/>
    <p:sldId id="1083" r:id="rId51"/>
    <p:sldId id="1084" r:id="rId52"/>
    <p:sldId id="1085" r:id="rId53"/>
    <p:sldId id="1086" r:id="rId54"/>
    <p:sldId id="1087" r:id="rId55"/>
    <p:sldId id="1088" r:id="rId56"/>
    <p:sldId id="1089" r:id="rId57"/>
    <p:sldId id="502" r:id="rId58"/>
    <p:sldId id="503" r:id="rId59"/>
    <p:sldId id="1090" r:id="rId60"/>
    <p:sldId id="1091" r:id="rId61"/>
    <p:sldId id="1095" r:id="rId62"/>
    <p:sldId id="1092" r:id="rId63"/>
    <p:sldId id="1096" r:id="rId64"/>
    <p:sldId id="1097" r:id="rId65"/>
    <p:sldId id="1093" r:id="rId66"/>
    <p:sldId id="1098" r:id="rId67"/>
    <p:sldId id="1099" r:id="rId68"/>
    <p:sldId id="554" r:id="rId69"/>
    <p:sldId id="508" r:id="rId70"/>
    <p:sldId id="1094" r:id="rId71"/>
    <p:sldId id="1082" r:id="rId72"/>
    <p:sldId id="1100" r:id="rId73"/>
    <p:sldId id="1101" r:id="rId74"/>
    <p:sldId id="1102" r:id="rId75"/>
    <p:sldId id="1103" r:id="rId76"/>
    <p:sldId id="509" r:id="rId77"/>
    <p:sldId id="1104" r:id="rId78"/>
    <p:sldId id="1112" r:id="rId79"/>
    <p:sldId id="1106" r:id="rId80"/>
    <p:sldId id="1107" r:id="rId81"/>
    <p:sldId id="1108" r:id="rId82"/>
    <p:sldId id="1110" r:id="rId83"/>
    <p:sldId id="1109" r:id="rId84"/>
    <p:sldId id="1113" r:id="rId85"/>
    <p:sldId id="1114" r:id="rId86"/>
    <p:sldId id="1115" r:id="rId87"/>
    <p:sldId id="973" r:id="rId88"/>
    <p:sldId id="1048" r:id="rId89"/>
    <p:sldId id="1009" r:id="rId90"/>
  </p:sldIdLst>
  <p:sldSz cx="9144000" cy="6858000" type="screen4x3"/>
  <p:notesSz cx="7077075" cy="93630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000"/>
    <a:srgbClr val="0000FF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231E7D9-E8FD-4908-95BB-3604F3CA9764}" v="1" dt="2020-05-29T19:25:52.38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296" autoAdjust="0"/>
    <p:restoredTop sz="94660"/>
  </p:normalViewPr>
  <p:slideViewPr>
    <p:cSldViewPr snapToGrid="0">
      <p:cViewPr varScale="1">
        <p:scale>
          <a:sx n="128" d="100"/>
          <a:sy n="128" d="100"/>
        </p:scale>
        <p:origin x="1038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1538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97" Type="http://schemas.microsoft.com/office/2016/11/relationships/changesInfo" Target="changesInfos/changesInfo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presProps" Target="presProps.xml"/><Relationship Id="rId98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notesMaster" Target="notesMasters/notesMaster1.xml"/><Relationship Id="rId9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iersach, David" userId="14a9feb0-85a7-4da4-be8a-c1e22b637acc" providerId="ADAL" clId="{6231E7D9-E8FD-4908-95BB-3604F3CA9764}"/>
    <pc:docChg chg="custSel delSld modSld">
      <pc:chgData name="Biersach, David" userId="14a9feb0-85a7-4da4-be8a-c1e22b637acc" providerId="ADAL" clId="{6231E7D9-E8FD-4908-95BB-3604F3CA9764}" dt="2020-05-29T19:25:56.584" v="2" actId="2696"/>
      <pc:docMkLst>
        <pc:docMk/>
      </pc:docMkLst>
      <pc:sldChg chg="del">
        <pc:chgData name="Biersach, David" userId="14a9feb0-85a7-4da4-be8a-c1e22b637acc" providerId="ADAL" clId="{6231E7D9-E8FD-4908-95BB-3604F3CA9764}" dt="2020-05-29T19:25:56.584" v="2" actId="2696"/>
        <pc:sldMkLst>
          <pc:docMk/>
          <pc:sldMk cId="1150352350" sldId="278"/>
        </pc:sldMkLst>
      </pc:sldChg>
      <pc:sldChg chg="modSp">
        <pc:chgData name="Biersach, David" userId="14a9feb0-85a7-4da4-be8a-c1e22b637acc" providerId="ADAL" clId="{6231E7D9-E8FD-4908-95BB-3604F3CA9764}" dt="2020-05-29T19:25:52.552" v="0" actId="27636"/>
        <pc:sldMkLst>
          <pc:docMk/>
          <pc:sldMk cId="206124625" sldId="464"/>
        </pc:sldMkLst>
        <pc:spChg chg="mod">
          <ac:chgData name="Biersach, David" userId="14a9feb0-85a7-4da4-be8a-c1e22b637acc" providerId="ADAL" clId="{6231E7D9-E8FD-4908-95BB-3604F3CA9764}" dt="2020-05-29T19:25:52.552" v="0" actId="27636"/>
          <ac:spMkLst>
            <pc:docMk/>
            <pc:sldMk cId="206124625" sldId="464"/>
            <ac:spMk id="3" creationId="{00000000-0000-0000-0000-000000000000}"/>
          </ac:spMkLst>
        </pc:spChg>
      </pc:sldChg>
      <pc:sldChg chg="modSp">
        <pc:chgData name="Biersach, David" userId="14a9feb0-85a7-4da4-be8a-c1e22b637acc" providerId="ADAL" clId="{6231E7D9-E8FD-4908-95BB-3604F3CA9764}" dt="2020-05-29T19:25:52.649" v="1" actId="27636"/>
        <pc:sldMkLst>
          <pc:docMk/>
          <pc:sldMk cId="320308749" sldId="465"/>
        </pc:sldMkLst>
        <pc:spChg chg="mod">
          <ac:chgData name="Biersach, David" userId="14a9feb0-85a7-4da4-be8a-c1e22b637acc" providerId="ADAL" clId="{6231E7D9-E8FD-4908-95BB-3604F3CA9764}" dt="2020-05-29T19:25:52.649" v="1" actId="27636"/>
          <ac:spMkLst>
            <pc:docMk/>
            <pc:sldMk cId="320308749" sldId="465"/>
            <ac:spMk id="3" creationId="{00000000-0000-0000-0000-00000000000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08705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r">
              <a:defRPr sz="1200"/>
            </a:lvl1pPr>
          </a:lstStyle>
          <a:p>
            <a:fld id="{A241AC98-512A-4A35-865E-757B6C1F07A2}" type="datetimeFigureOut">
              <a:rPr lang="en-US" smtClean="0"/>
              <a:t>4/10/2023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08705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r">
              <a:defRPr sz="1200"/>
            </a:lvl1pPr>
          </a:lstStyle>
          <a:p>
            <a:fld id="{825528D0-251A-41BC-8967-C65EDA3BFD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19552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08705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r">
              <a:defRPr sz="1200"/>
            </a:lvl1pPr>
          </a:lstStyle>
          <a:p>
            <a:fld id="{3854CEE7-15DE-41D9-8CA2-D1E137B1D850}" type="datetimeFigureOut">
              <a:rPr lang="en-US" smtClean="0"/>
              <a:t>4/10/2023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31925" y="1169988"/>
            <a:ext cx="4213225" cy="31607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638" tIns="46319" rIns="92638" bIns="4631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7708" y="4505662"/>
            <a:ext cx="5661660" cy="3687031"/>
          </a:xfrm>
          <a:prstGeom prst="rect">
            <a:avLst/>
          </a:prstGeom>
        </p:spPr>
        <p:txBody>
          <a:bodyPr vert="horz" lIns="92638" tIns="46319" rIns="92638" bIns="4631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08705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r">
              <a:defRPr sz="1200"/>
            </a:lvl1pPr>
          </a:lstStyle>
          <a:p>
            <a:fld id="{76317BBA-0BC6-419B-B826-088209688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19215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8388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30040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31749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7013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99089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56031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67776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96878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71346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91570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81278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2970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64296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62405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45508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25430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6895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5EB2C-244D-4423-AD97-018ED6478B87}" type="datetime1">
              <a:rPr lang="en-US" smtClean="0"/>
              <a:t>4/10/2023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0655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41D1F-7576-4C60-B4EB-5115BC56CF40}" type="datetime1">
              <a:rPr lang="en-US" smtClean="0"/>
              <a:t>4/10/2023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5902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D1398-4D56-44F9-BA35-34ACF3159A64}" type="datetime1">
              <a:rPr lang="en-US" smtClean="0"/>
              <a:t>4/10/2023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932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F632E-48CB-4EEB-A6B6-DEC7AD7CC976}" type="datetime1">
              <a:rPr lang="en-US" smtClean="0"/>
              <a:t>4/10/2023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2618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EE52C-3A57-458E-95F6-96B2FA9D1DD4}" type="datetime1">
              <a:rPr lang="en-US" smtClean="0"/>
              <a:t>4/10/2023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95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FC747-A48A-4FF2-8EE4-3E95ECD1C2A8}" type="datetime1">
              <a:rPr lang="en-US" smtClean="0"/>
              <a:t>4/10/2023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927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F5758-AB7F-463D-B638-E1729B95E126}" type="datetime1">
              <a:rPr lang="en-US" smtClean="0"/>
              <a:t>4/10/2023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537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18C77-7DD0-4738-BF52-D0EC9F78A76E}" type="datetime1">
              <a:rPr lang="en-US" smtClean="0"/>
              <a:t>4/10/2023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4194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970CF-13D9-4E1D-A74F-2CFE4953FCDB}" type="datetime1">
              <a:rPr lang="en-US" smtClean="0"/>
              <a:t>4/10/2023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2740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C49B9-4E1C-4967-B9CF-0BF9FECBE837}" type="datetime1">
              <a:rPr lang="en-US" smtClean="0"/>
              <a:t>4/10/2023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694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38CBB-1F06-4333-9BBF-66628B15E581}" type="datetime1">
              <a:rPr lang="en-US" smtClean="0"/>
              <a:t>4/10/2023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983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5EC883-F03C-4CA3-AF62-BEF30EEA4F65}" type="datetime1">
              <a:rPr lang="en-US" smtClean="0"/>
              <a:t>4/10/2023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969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hyperlink" Target="mailto:dbiersach@bnl.gov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scikit-learn.org/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realpython.com/linear-regression-in-python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../media/image38.png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emf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image" Target="../media/image1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1.png"/><Relationship Id="rId4" Type="http://schemas.openxmlformats.org/officeDocument/2006/relationships/image" Target="NUL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8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86.png"/><Relationship Id="rId7" Type="http://schemas.openxmlformats.org/officeDocument/2006/relationships/image" Target="../media/image9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10" Type="http://schemas.openxmlformats.org/officeDocument/2006/relationships/image" Target="../media/image93.png"/><Relationship Id="rId4" Type="http://schemas.openxmlformats.org/officeDocument/2006/relationships/image" Target="../media/image85.png"/><Relationship Id="rId9" Type="http://schemas.openxmlformats.org/officeDocument/2006/relationships/image" Target="../media/image92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../media/image12.png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9D8D1F-051C-48C7-91AB-482302FE3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</a:t>
            </a:fld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E6B80FB-A2B6-448B-9EA6-47A137F539D8}"/>
              </a:ext>
            </a:extLst>
          </p:cNvPr>
          <p:cNvGrpSpPr/>
          <p:nvPr/>
        </p:nvGrpSpPr>
        <p:grpSpPr>
          <a:xfrm>
            <a:off x="5725008" y="926279"/>
            <a:ext cx="3172691" cy="3923718"/>
            <a:chOff x="5697345" y="814191"/>
            <a:chExt cx="3172691" cy="3923718"/>
          </a:xfrm>
        </p:grpSpPr>
        <p:sp>
          <p:nvSpPr>
            <p:cNvPr id="10" name="TextBox 9"/>
            <p:cNvSpPr txBox="1"/>
            <p:nvPr/>
          </p:nvSpPr>
          <p:spPr>
            <a:xfrm>
              <a:off x="6023301" y="2308225"/>
              <a:ext cx="2520778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Dave Biersach</a:t>
              </a:r>
            </a:p>
            <a:p>
              <a:pPr algn="ctr"/>
              <a:r>
                <a:rPr lang="en-US" dirty="0"/>
                <a:t>Brookhaven National Laboratory</a:t>
              </a:r>
            </a:p>
            <a:p>
              <a:pPr algn="ctr"/>
              <a:r>
                <a:rPr lang="en-US" dirty="0">
                  <a:hlinkClick r:id="rId2"/>
                </a:rPr>
                <a:t>dbiersach@bnl.gov</a:t>
              </a:r>
              <a:endParaRPr lang="en-US" dirty="0"/>
            </a:p>
            <a:p>
              <a:pPr algn="ctr"/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8BD1FE5-8CB5-4983-AA2B-0B6C1209F452}"/>
                </a:ext>
              </a:extLst>
            </p:cNvPr>
            <p:cNvSpPr txBox="1"/>
            <p:nvPr/>
          </p:nvSpPr>
          <p:spPr>
            <a:xfrm>
              <a:off x="5697345" y="814191"/>
              <a:ext cx="317269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Foundations of</a:t>
              </a:r>
            </a:p>
            <a:p>
              <a:pPr algn="ctr"/>
              <a:r>
                <a:rPr lang="en-US" sz="2000" b="1" dirty="0"/>
                <a:t>Quantum Information Science </a:t>
              </a:r>
              <a:r>
                <a:rPr lang="en-US" sz="2000" dirty="0"/>
                <a:t>(QIS 101)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96F49F3-90CB-4580-B6E1-688074D23599}"/>
                </a:ext>
              </a:extLst>
            </p:cNvPr>
            <p:cNvSpPr txBox="1"/>
            <p:nvPr/>
          </p:nvSpPr>
          <p:spPr>
            <a:xfrm>
              <a:off x="5961841" y="4091578"/>
              <a:ext cx="264369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Session 17</a:t>
              </a:r>
            </a:p>
            <a:p>
              <a:pPr algn="ctr"/>
              <a:r>
                <a:rPr lang="en-US" dirty="0"/>
                <a:t>Simulation and Modelling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E8F0142-ECFC-49A0-A20F-FC96FABF43C8}"/>
              </a:ext>
            </a:extLst>
          </p:cNvPr>
          <p:cNvGrpSpPr/>
          <p:nvPr/>
        </p:nvGrpSpPr>
        <p:grpSpPr>
          <a:xfrm>
            <a:off x="337120" y="2496233"/>
            <a:ext cx="5331847" cy="3779990"/>
            <a:chOff x="337120" y="2496233"/>
            <a:chExt cx="5331847" cy="377999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8832D4A-5617-46DB-9DCD-50AC9971D6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7120" y="2496233"/>
              <a:ext cx="2461917" cy="377999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87B0963-E82A-433A-8DE4-C642C97336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60770" y="2496233"/>
              <a:ext cx="2808197" cy="1938563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87D095A-43D5-408E-A6E8-9DD7E66B1F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60770" y="4492514"/>
              <a:ext cx="2808197" cy="178370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06A550A9-13E2-41B1-AAF4-6A6BD9ED068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0590" y="4714038"/>
              <a:ext cx="1474976" cy="1474976"/>
            </a:xfrm>
            <a:prstGeom prst="rect">
              <a:avLst/>
            </a:prstGeom>
          </p:spPr>
        </p:pic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072BA07B-70DB-4F14-B45F-191539F1BD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6251" y="837531"/>
            <a:ext cx="3873585" cy="132808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02A7DBD-F029-4698-9BC7-351B5923220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6028" y="5701304"/>
            <a:ext cx="2330650" cy="568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0992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Method of Least Squares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10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791110" y="1357086"/>
                <a:ext cx="5561779" cy="1008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𝑀𝑖𝑛𝑖𝑚𝑖𝑧𝑒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sSubSup>
                                        <m:sSubSup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  <m:sup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  <m:sSub>
                                        <m:sSub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1110" y="1357086"/>
                <a:ext cx="5561779" cy="100822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/>
          <p:cNvGrpSpPr/>
          <p:nvPr/>
        </p:nvGrpSpPr>
        <p:grpSpPr>
          <a:xfrm>
            <a:off x="1939323" y="3047299"/>
            <a:ext cx="5470280" cy="2760379"/>
            <a:chOff x="2477778" y="3010428"/>
            <a:chExt cx="5470280" cy="276037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/>
                <p:cNvSpPr txBox="1"/>
                <p:nvPr/>
              </p:nvSpPr>
              <p:spPr>
                <a:xfrm>
                  <a:off x="2477779" y="3010428"/>
                  <a:ext cx="5329023" cy="73507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subHide m:val="on"/>
                                <m:supHide m:val="on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/>
                              <m:sup/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p>
                                </m:sSubSup>
                              </m:e>
                            </m:nary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subHide m:val="on"/>
                                <m:supHide m:val="on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/>
                              <m:sup/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bSup>
                              </m:e>
                            </m:nary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subHide m:val="on"/>
                                <m:supHide m:val="on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/>
                              <m:sup/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nary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  =  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subHide m:val="on"/>
                                <m:supHide m:val="on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/>
                              <m:sup/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nary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" name="TextBox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77779" y="3010428"/>
                  <a:ext cx="5329023" cy="735073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/>
                <p:cNvSpPr txBox="1"/>
                <p:nvPr/>
              </p:nvSpPr>
              <p:spPr>
                <a:xfrm>
                  <a:off x="2477778" y="4023081"/>
                  <a:ext cx="5470280" cy="73507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subHide m:val="on"/>
                                <m:supHide m:val="on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/>
                              <m:sup/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bSup>
                              </m:e>
                            </m:nary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subHide m:val="on"/>
                                <m:supHide m:val="on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/>
                              <m:sup/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nary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subHide m:val="on"/>
                                <m:supHide m:val="on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/>
                              <m:sup/>
                              <m:e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nary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   =   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subHide m:val="on"/>
                                <m:supHide m:val="on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/>
                              <m:sup/>
                              <m:e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nary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" name="TextBox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77778" y="4023081"/>
                  <a:ext cx="5470280" cy="735073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/>
                <p:cNvSpPr txBox="1"/>
                <p:nvPr/>
              </p:nvSpPr>
              <p:spPr>
                <a:xfrm>
                  <a:off x="2477778" y="5035734"/>
                  <a:ext cx="5362237" cy="73507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subHide m:val="on"/>
                                <m:supHide m:val="on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/>
                              <m:sup/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nary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subHide m:val="on"/>
                                <m:supHide m:val="on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/>
                              <m:sup/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nary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           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   =     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subHide m:val="on"/>
                                <m:supHide m:val="on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/>
                              <m:sup/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nary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" name="TextBox 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77778" y="5035734"/>
                  <a:ext cx="5362237" cy="735073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8EFFEEA3-0537-4AFE-AD68-1582E2B2B6B8}"/>
              </a:ext>
            </a:extLst>
          </p:cNvPr>
          <p:cNvSpPr/>
          <p:nvPr/>
        </p:nvSpPr>
        <p:spPr>
          <a:xfrm>
            <a:off x="1851644" y="2971800"/>
            <a:ext cx="3790336" cy="2934929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ACDA6D9-FCB3-4AF3-A904-44CF105A399D}"/>
              </a:ext>
            </a:extLst>
          </p:cNvPr>
          <p:cNvSpPr/>
          <p:nvPr/>
        </p:nvSpPr>
        <p:spPr>
          <a:xfrm>
            <a:off x="6005159" y="2971799"/>
            <a:ext cx="1287197" cy="2934929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65CBC81-9756-4291-BB5D-313A6243402D}"/>
              </a:ext>
            </a:extLst>
          </p:cNvPr>
          <p:cNvSpPr txBox="1"/>
          <p:nvPr/>
        </p:nvSpPr>
        <p:spPr>
          <a:xfrm>
            <a:off x="2522695" y="6085258"/>
            <a:ext cx="2448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Coefficient Matrix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90279D3-E16C-4F4C-A1FD-9778BAA8962D}"/>
              </a:ext>
            </a:extLst>
          </p:cNvPr>
          <p:cNvSpPr txBox="1"/>
          <p:nvPr/>
        </p:nvSpPr>
        <p:spPr>
          <a:xfrm>
            <a:off x="5867250" y="6085258"/>
            <a:ext cx="1401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Value Vector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F78D8CE-C33F-1A6D-AD07-5C3E68DA77CB}"/>
              </a:ext>
            </a:extLst>
          </p:cNvPr>
          <p:cNvSpPr txBox="1"/>
          <p:nvPr/>
        </p:nvSpPr>
        <p:spPr>
          <a:xfrm>
            <a:off x="1175263" y="2442836"/>
            <a:ext cx="67934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FF0000"/>
                </a:solidFill>
              </a:rPr>
              <a:t>This is just a system of 3 linear equations and 3 unknowns!</a:t>
            </a:r>
          </a:p>
        </p:txBody>
      </p:sp>
    </p:spTree>
    <p:extLst>
      <p:ext uri="{BB962C8B-B14F-4D97-AF65-F5344CB8AC3E}">
        <p14:creationId xmlns:p14="http://schemas.microsoft.com/office/powerpoint/2010/main" val="3835887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  <p:bldP spid="10" grpId="0"/>
      <p:bldP spid="1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7C0BE90-5299-45F4-B4C7-4280495AF3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447"/>
          <a:stretch/>
        </p:blipFill>
        <p:spPr>
          <a:xfrm>
            <a:off x="5510508" y="2724677"/>
            <a:ext cx="3194221" cy="288708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quadratic_regression.py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11</a:t>
            </a:fld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324090" y="2949213"/>
            <a:ext cx="4880760" cy="2268329"/>
            <a:chOff x="1939323" y="3047299"/>
            <a:chExt cx="4994088" cy="284483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/>
                <p:cNvSpPr txBox="1"/>
                <p:nvPr/>
              </p:nvSpPr>
              <p:spPr>
                <a:xfrm>
                  <a:off x="1939324" y="3047299"/>
                  <a:ext cx="4865953" cy="81952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subHide m:val="on"/>
                                <m:supHide m:val="on"/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/>
                              <m:sup/>
                              <m:e>
                                <m:sSubSup>
                                  <m:sSubSup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p>
                                </m:sSubSup>
                              </m:e>
                            </m:nary>
                          </m:e>
                        </m:d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subHide m:val="on"/>
                                <m:supHide m:val="on"/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/>
                              <m:sup/>
                              <m:e>
                                <m:sSubSup>
                                  <m:sSubSup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bSup>
                              </m:e>
                            </m:nary>
                          </m:e>
                        </m:d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subHide m:val="on"/>
                                <m:supHide m:val="on"/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/>
                              <m:sup/>
                              <m:e>
                                <m:sSubSup>
                                  <m:sSubSup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nary>
                          </m:e>
                        </m:d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   =  </m:t>
                        </m:r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subHide m:val="on"/>
                                <m:supHide m:val="on"/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/>
                              <m:sup/>
                              <m:e>
                                <m:sSubSup>
                                  <m:sSubSup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nary>
                          </m:e>
                        </m:d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4" name="TextBox 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39324" y="3047299"/>
                  <a:ext cx="4865953" cy="819524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/>
                <p:cNvSpPr txBox="1"/>
                <p:nvPr/>
              </p:nvSpPr>
              <p:spPr>
                <a:xfrm>
                  <a:off x="1939323" y="4059952"/>
                  <a:ext cx="4994088" cy="81952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subHide m:val="on"/>
                                <m:supHide m:val="on"/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/>
                              <m:sup/>
                              <m:e>
                                <m:sSubSup>
                                  <m:sSubSup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bSup>
                              </m:e>
                            </m:nary>
                          </m:e>
                        </m:d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subHide m:val="on"/>
                                <m:supHide m:val="on"/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/>
                              <m:sup/>
                              <m:e>
                                <m:sSubSup>
                                  <m:sSubSup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nary>
                          </m:e>
                        </m:d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subHide m:val="on"/>
                                <m:supHide m:val="on"/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/>
                              <m:sup/>
                              <m:e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nary>
                          </m:e>
                        </m:d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    =   </m:t>
                        </m:r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subHide m:val="on"/>
                                <m:supHide m:val="on"/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/>
                              <m:sup/>
                              <m:e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nary>
                          </m:e>
                        </m:d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5" name="TextBox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39323" y="4059952"/>
                  <a:ext cx="4994088" cy="81952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/>
                <p:cNvSpPr txBox="1"/>
                <p:nvPr/>
              </p:nvSpPr>
              <p:spPr>
                <a:xfrm>
                  <a:off x="1939323" y="5072605"/>
                  <a:ext cx="4886686" cy="81952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subHide m:val="on"/>
                                <m:supHide m:val="on"/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/>
                              <m:sup/>
                              <m:e>
                                <m:sSubSup>
                                  <m:sSubSup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nary>
                          </m:e>
                        </m:d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subHide m:val="on"/>
                                <m:supHide m:val="on"/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/>
                              <m:sup/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nary>
                          </m:e>
                        </m:d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+           </m:t>
                        </m:r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    =     </m:t>
                        </m:r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subHide m:val="on"/>
                                <m:supHide m:val="on"/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/>
                              <m:sup/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nary>
                          </m:e>
                        </m:d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7" name="TextBox 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39323" y="5072605"/>
                  <a:ext cx="4886686" cy="81952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/>
              <p:cNvSpPr txBox="1"/>
              <p:nvPr/>
            </p:nvSpPr>
            <p:spPr>
              <a:xfrm>
                <a:off x="1791110" y="1357086"/>
                <a:ext cx="5561779" cy="1008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𝑀𝑖𝑛𝑖𝑚𝑖𝑧𝑒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sSubSup>
                                        <m:sSubSup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  <m:sup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  <m:sSub>
                                        <m:sSub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7" name="TextBox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1110" y="1357086"/>
                <a:ext cx="5561779" cy="100822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B9DF4DF5-E7A7-477D-ADDA-CD2202DA2D3C}"/>
              </a:ext>
            </a:extLst>
          </p:cNvPr>
          <p:cNvSpPr/>
          <p:nvPr/>
        </p:nvSpPr>
        <p:spPr>
          <a:xfrm>
            <a:off x="442452" y="3025668"/>
            <a:ext cx="545690" cy="5866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4630AA5C-A7EC-4A5D-9BE8-B69D0ECEFB2B}"/>
              </a:ext>
            </a:extLst>
          </p:cNvPr>
          <p:cNvCxnSpPr>
            <a:stCxn id="5" idx="0"/>
            <a:endCxn id="16" idx="3"/>
          </p:cNvCxnSpPr>
          <p:nvPr/>
        </p:nvCxnSpPr>
        <p:spPr>
          <a:xfrm rot="16200000" flipH="1">
            <a:off x="3669673" y="71292"/>
            <a:ext cx="609884" cy="6518637"/>
          </a:xfrm>
          <a:prstGeom prst="bentConnector4">
            <a:avLst>
              <a:gd name="adj1" fmla="val -79267"/>
              <a:gd name="adj2" fmla="val 103507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EB95CAD3-5C7D-42FE-B392-5D9EE52C3BFE}"/>
              </a:ext>
            </a:extLst>
          </p:cNvPr>
          <p:cNvSpPr/>
          <p:nvPr/>
        </p:nvSpPr>
        <p:spPr>
          <a:xfrm>
            <a:off x="4118254" y="3016045"/>
            <a:ext cx="756087" cy="5866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34620BFC-18E7-4295-B827-9702164BB43D}"/>
              </a:ext>
            </a:extLst>
          </p:cNvPr>
          <p:cNvCxnSpPr>
            <a:cxnSpLocks/>
            <a:stCxn id="20" idx="3"/>
            <a:endCxn id="21" idx="2"/>
          </p:cNvCxnSpPr>
          <p:nvPr/>
        </p:nvCxnSpPr>
        <p:spPr>
          <a:xfrm>
            <a:off x="4874341" y="3309353"/>
            <a:ext cx="2257285" cy="2153131"/>
          </a:xfrm>
          <a:prstGeom prst="bentConnector4">
            <a:avLst>
              <a:gd name="adj1" fmla="val 23200"/>
              <a:gd name="adj2" fmla="val 111661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FA7833CB-5CBC-435B-83FA-13CF7109D16C}"/>
              </a:ext>
            </a:extLst>
          </p:cNvPr>
          <p:cNvSpPr/>
          <p:nvPr/>
        </p:nvSpPr>
        <p:spPr>
          <a:xfrm>
            <a:off x="3082413" y="4719484"/>
            <a:ext cx="265471" cy="3638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1EE991D0-5F78-44F2-B811-7DD60F3ECE04}"/>
              </a:ext>
            </a:extLst>
          </p:cNvPr>
          <p:cNvCxnSpPr>
            <a:cxnSpLocks/>
            <a:stCxn id="19" idx="0"/>
            <a:endCxn id="27" idx="2"/>
          </p:cNvCxnSpPr>
          <p:nvPr/>
        </p:nvCxnSpPr>
        <p:spPr>
          <a:xfrm rot="16200000" flipH="1">
            <a:off x="5011127" y="2923506"/>
            <a:ext cx="410530" cy="4002487"/>
          </a:xfrm>
          <a:prstGeom prst="bentConnector5">
            <a:avLst>
              <a:gd name="adj1" fmla="val -55684"/>
              <a:gd name="adj2" fmla="val 50366"/>
              <a:gd name="adj3" fmla="val 137427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633005EE-5740-45F6-A606-BE5A27757CF0}"/>
              </a:ext>
            </a:extLst>
          </p:cNvPr>
          <p:cNvSpPr/>
          <p:nvPr/>
        </p:nvSpPr>
        <p:spPr>
          <a:xfrm>
            <a:off x="5753480" y="3514450"/>
            <a:ext cx="1480454" cy="2422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48EBC49-7E45-4DC4-8000-EBAED914B83F}"/>
              </a:ext>
            </a:extLst>
          </p:cNvPr>
          <p:cNvSpPr/>
          <p:nvPr/>
        </p:nvSpPr>
        <p:spPr>
          <a:xfrm>
            <a:off x="6866096" y="5220280"/>
            <a:ext cx="531059" cy="2422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E2E0E68-2BD6-4DA5-A2AC-789EEEF22448}"/>
              </a:ext>
            </a:extLst>
          </p:cNvPr>
          <p:cNvSpPr/>
          <p:nvPr/>
        </p:nvSpPr>
        <p:spPr>
          <a:xfrm>
            <a:off x="7114163" y="4962833"/>
            <a:ext cx="206946" cy="1671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113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83AAB01-CDF5-A869-A443-A4AF18860D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0392" y="1392126"/>
            <a:ext cx="3423216" cy="453854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quadratic_regression.py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12</a:t>
            </a:fld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856AE8B-720B-4D71-AB55-70F326D1465F}"/>
              </a:ext>
            </a:extLst>
          </p:cNvPr>
          <p:cNvGrpSpPr/>
          <p:nvPr/>
        </p:nvGrpSpPr>
        <p:grpSpPr>
          <a:xfrm>
            <a:off x="6254835" y="1385890"/>
            <a:ext cx="1076632" cy="369332"/>
            <a:chOff x="4968362" y="2079211"/>
            <a:chExt cx="1076632" cy="369332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28EB1F6C-6B98-4B1C-A68F-5DBD9EFFE7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8B01325-13F8-4928-8769-9E57B75B5FC0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667115C-7318-40E4-BA9D-3C1B197914E1}"/>
              </a:ext>
            </a:extLst>
          </p:cNvPr>
          <p:cNvGrpSpPr/>
          <p:nvPr/>
        </p:nvGrpSpPr>
        <p:grpSpPr>
          <a:xfrm>
            <a:off x="5638428" y="2318410"/>
            <a:ext cx="1076632" cy="369332"/>
            <a:chOff x="4704120" y="2356972"/>
            <a:chExt cx="1076632" cy="369332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95F31419-C826-4EB3-8B88-40102E0F52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9679735-FE33-406E-B2B1-4B3F851479BE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A46102C-BB59-4298-9EAD-1EDFB2E4E96D}"/>
              </a:ext>
            </a:extLst>
          </p:cNvPr>
          <p:cNvGrpSpPr/>
          <p:nvPr/>
        </p:nvGrpSpPr>
        <p:grpSpPr>
          <a:xfrm>
            <a:off x="5730904" y="4213409"/>
            <a:ext cx="1064340" cy="369332"/>
            <a:chOff x="3647644" y="5421073"/>
            <a:chExt cx="1064340" cy="36933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4A49202-B173-42AE-A62E-4CB9AF4BDE00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52A2838C-2899-4935-AC0D-6BA1FDCC6A5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51B86E3-5DBA-4FF7-AF52-3EE96E3A1576}"/>
              </a:ext>
            </a:extLst>
          </p:cNvPr>
          <p:cNvGrpSpPr/>
          <p:nvPr/>
        </p:nvGrpSpPr>
        <p:grpSpPr>
          <a:xfrm>
            <a:off x="5711114" y="3259324"/>
            <a:ext cx="1068643" cy="369332"/>
            <a:chOff x="3647644" y="4910075"/>
            <a:chExt cx="1068643" cy="36933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3076571-F401-4A5A-AF0C-84BD7C715782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B2ACB175-32C7-4587-8392-57C7905128A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4D1DC4A-2489-450B-8252-A5E88B57234A}"/>
              </a:ext>
            </a:extLst>
          </p:cNvPr>
          <p:cNvGrpSpPr/>
          <p:nvPr/>
        </p:nvGrpSpPr>
        <p:grpSpPr>
          <a:xfrm>
            <a:off x="5196582" y="4890920"/>
            <a:ext cx="1068643" cy="369332"/>
            <a:chOff x="3647644" y="5359159"/>
            <a:chExt cx="1068643" cy="36933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3184C6B-7817-45FE-9650-D66BABF5A8C9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EE1025C5-7BCD-481B-B303-4C938AEF1F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239EA56-685E-4BF7-8CCA-A0F2D797DD3B}"/>
              </a:ext>
            </a:extLst>
          </p:cNvPr>
          <p:cNvGrpSpPr/>
          <p:nvPr/>
        </p:nvGrpSpPr>
        <p:grpSpPr>
          <a:xfrm>
            <a:off x="4331615" y="5596416"/>
            <a:ext cx="1076632" cy="369332"/>
            <a:chOff x="2157212" y="5356391"/>
            <a:chExt cx="1076632" cy="369332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FE2D22C-54EB-41EB-9301-ADB959471730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7B14AF94-FD7C-4A54-8E01-9A1BF2EED0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B6B4EE4E-7FA2-4D51-9DCA-D5504AF05C58}"/>
              </a:ext>
            </a:extLst>
          </p:cNvPr>
          <p:cNvSpPr txBox="1"/>
          <p:nvPr/>
        </p:nvSpPr>
        <p:spPr>
          <a:xfrm>
            <a:off x="2479658" y="5973243"/>
            <a:ext cx="41846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We will use Cramer's Rule to solve this 3x3 system of equations!</a:t>
            </a:r>
          </a:p>
        </p:txBody>
      </p:sp>
    </p:spTree>
    <p:extLst>
      <p:ext uri="{BB962C8B-B14F-4D97-AF65-F5344CB8AC3E}">
        <p14:creationId xmlns:p14="http://schemas.microsoft.com/office/powerpoint/2010/main" val="3132444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E8F2DF4-D6EE-51BD-77D6-BF1CB1258C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554" y="1289974"/>
            <a:ext cx="6670892" cy="516000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quadratic_regression.py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13</a:t>
            </a:fld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856AE8B-720B-4D71-AB55-70F326D1465F}"/>
              </a:ext>
            </a:extLst>
          </p:cNvPr>
          <p:cNvGrpSpPr/>
          <p:nvPr/>
        </p:nvGrpSpPr>
        <p:grpSpPr>
          <a:xfrm>
            <a:off x="7486650" y="1524444"/>
            <a:ext cx="1076632" cy="369332"/>
            <a:chOff x="4968362" y="2079211"/>
            <a:chExt cx="1076632" cy="369332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28EB1F6C-6B98-4B1C-A68F-5DBD9EFFE7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8B01325-13F8-4928-8769-9E57B75B5FC0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667115C-7318-40E4-BA9D-3C1B197914E1}"/>
              </a:ext>
            </a:extLst>
          </p:cNvPr>
          <p:cNvGrpSpPr/>
          <p:nvPr/>
        </p:nvGrpSpPr>
        <p:grpSpPr>
          <a:xfrm>
            <a:off x="6725451" y="2234625"/>
            <a:ext cx="1076632" cy="369332"/>
            <a:chOff x="4704120" y="2356972"/>
            <a:chExt cx="1076632" cy="369332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95F31419-C826-4EB3-8B88-40102E0F52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9679735-FE33-406E-B2B1-4B3F851479BE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A46102C-BB59-4298-9EAD-1EDFB2E4E96D}"/>
              </a:ext>
            </a:extLst>
          </p:cNvPr>
          <p:cNvGrpSpPr/>
          <p:nvPr/>
        </p:nvGrpSpPr>
        <p:grpSpPr>
          <a:xfrm>
            <a:off x="7247749" y="3692804"/>
            <a:ext cx="1064340" cy="369332"/>
            <a:chOff x="3647644" y="5421073"/>
            <a:chExt cx="1064340" cy="36933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4A49202-B173-42AE-A62E-4CB9AF4BDE00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52A2838C-2899-4935-AC0D-6BA1FDCC6A5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51B86E3-5DBA-4FF7-AF52-3EE96E3A1576}"/>
              </a:ext>
            </a:extLst>
          </p:cNvPr>
          <p:cNvGrpSpPr/>
          <p:nvPr/>
        </p:nvGrpSpPr>
        <p:grpSpPr>
          <a:xfrm>
            <a:off x="5349877" y="2716531"/>
            <a:ext cx="1068643" cy="369332"/>
            <a:chOff x="3647644" y="4910075"/>
            <a:chExt cx="1068643" cy="36933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3076571-F401-4A5A-AF0C-84BD7C715782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B2ACB175-32C7-4587-8392-57C7905128A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4D1DC4A-2489-450B-8252-A5E88B57234A}"/>
              </a:ext>
            </a:extLst>
          </p:cNvPr>
          <p:cNvGrpSpPr/>
          <p:nvPr/>
        </p:nvGrpSpPr>
        <p:grpSpPr>
          <a:xfrm>
            <a:off x="4778132" y="4172910"/>
            <a:ext cx="1068643" cy="369332"/>
            <a:chOff x="3647644" y="5359159"/>
            <a:chExt cx="1068643" cy="36933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3184C6B-7817-45FE-9650-D66BABF5A8C9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EE1025C5-7BCD-481B-B303-4C938AEF1F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239EA56-685E-4BF7-8CCA-A0F2D797DD3B}"/>
              </a:ext>
            </a:extLst>
          </p:cNvPr>
          <p:cNvGrpSpPr/>
          <p:nvPr/>
        </p:nvGrpSpPr>
        <p:grpSpPr>
          <a:xfrm>
            <a:off x="5358473" y="4407637"/>
            <a:ext cx="1076632" cy="369332"/>
            <a:chOff x="2157212" y="5356391"/>
            <a:chExt cx="1076632" cy="369332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FE2D22C-54EB-41EB-9301-ADB959471730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7B14AF94-FD7C-4A54-8E01-9A1BF2EED0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F796574-D0CB-EF23-D617-088ACFA4F8D9}"/>
              </a:ext>
            </a:extLst>
          </p:cNvPr>
          <p:cNvGrpSpPr/>
          <p:nvPr/>
        </p:nvGrpSpPr>
        <p:grpSpPr>
          <a:xfrm>
            <a:off x="5379065" y="4895335"/>
            <a:ext cx="1076632" cy="369332"/>
            <a:chOff x="2157212" y="5356391"/>
            <a:chExt cx="1076632" cy="369332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A6B72D3-D561-F8E8-C183-E3217812FAE0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C863BDD9-482D-3870-69F4-F6BCCDACFDB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51990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29285D2-2748-B9B3-BBD8-4E73A5CB99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857" y="1338913"/>
            <a:ext cx="6114286" cy="520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quadratic_regression.py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82F024-8E0A-417B-A340-6F16D2DF0F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4627" y="4627021"/>
            <a:ext cx="3570671" cy="453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834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Machine Learning in Python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18434C-1CE3-497D-8BF8-DE3E9F060A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485" y="1920730"/>
            <a:ext cx="8373030" cy="42072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35429BF-13D6-4722-A21B-14CC29AE9189}"/>
              </a:ext>
            </a:extLst>
          </p:cNvPr>
          <p:cNvSpPr txBox="1"/>
          <p:nvPr/>
        </p:nvSpPr>
        <p:spPr>
          <a:xfrm>
            <a:off x="3196713" y="1349477"/>
            <a:ext cx="2750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https://scikit-learn.org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78334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Linear Regression in Python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16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5429BF-13D6-4722-A21B-14CC29AE9189}"/>
              </a:ext>
            </a:extLst>
          </p:cNvPr>
          <p:cNvSpPr txBox="1"/>
          <p:nvPr/>
        </p:nvSpPr>
        <p:spPr>
          <a:xfrm>
            <a:off x="2029747" y="1349477"/>
            <a:ext cx="5084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2"/>
              </a:rPr>
              <a:t>https://realpython.com/linear-regression-in-python</a:t>
            </a:r>
            <a:r>
              <a:rPr lang="en-US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C71142-E142-4F29-8208-C4FA0EEEE5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4381" y="1910342"/>
            <a:ext cx="6895238" cy="462857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551938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39683C0-9A1A-ADC2-F0DB-D4FBB2940C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2432" y="1430882"/>
            <a:ext cx="5659136" cy="519255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quadratic_regression_sklearn.py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17</a:t>
            </a:fld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856AE8B-720B-4D71-AB55-70F326D1465F}"/>
              </a:ext>
            </a:extLst>
          </p:cNvPr>
          <p:cNvGrpSpPr/>
          <p:nvPr/>
        </p:nvGrpSpPr>
        <p:grpSpPr>
          <a:xfrm>
            <a:off x="6186359" y="1865554"/>
            <a:ext cx="1076632" cy="369332"/>
            <a:chOff x="4968362" y="2079211"/>
            <a:chExt cx="1076632" cy="369332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28EB1F6C-6B98-4B1C-A68F-5DBD9EFFE7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8B01325-13F8-4928-8769-9E57B75B5FC0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667115C-7318-40E4-BA9D-3C1B197914E1}"/>
              </a:ext>
            </a:extLst>
          </p:cNvPr>
          <p:cNvGrpSpPr/>
          <p:nvPr/>
        </p:nvGrpSpPr>
        <p:grpSpPr>
          <a:xfrm>
            <a:off x="4245261" y="3030846"/>
            <a:ext cx="1076632" cy="369332"/>
            <a:chOff x="4704120" y="2356972"/>
            <a:chExt cx="1076632" cy="369332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95F31419-C826-4EB3-8B88-40102E0F52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9679735-FE33-406E-B2B1-4B3F851479BE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A46102C-BB59-4298-9EAD-1EDFB2E4E96D}"/>
              </a:ext>
            </a:extLst>
          </p:cNvPr>
          <p:cNvGrpSpPr/>
          <p:nvPr/>
        </p:nvGrpSpPr>
        <p:grpSpPr>
          <a:xfrm>
            <a:off x="5876262" y="3454537"/>
            <a:ext cx="1064340" cy="369332"/>
            <a:chOff x="3647644" y="5421073"/>
            <a:chExt cx="1064340" cy="36933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4A49202-B173-42AE-A62E-4CB9AF4BDE00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52A2838C-2899-4935-AC0D-6BA1FDCC6A5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51B86E3-5DBA-4FF7-AF52-3EE96E3A1576}"/>
              </a:ext>
            </a:extLst>
          </p:cNvPr>
          <p:cNvGrpSpPr/>
          <p:nvPr/>
        </p:nvGrpSpPr>
        <p:grpSpPr>
          <a:xfrm>
            <a:off x="4527374" y="3240587"/>
            <a:ext cx="1068643" cy="369332"/>
            <a:chOff x="3647644" y="4910075"/>
            <a:chExt cx="1068643" cy="36933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3076571-F401-4A5A-AF0C-84BD7C715782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B2ACB175-32C7-4587-8392-57C7905128A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4D1DC4A-2489-450B-8252-A5E88B57234A}"/>
              </a:ext>
            </a:extLst>
          </p:cNvPr>
          <p:cNvGrpSpPr/>
          <p:nvPr/>
        </p:nvGrpSpPr>
        <p:grpSpPr>
          <a:xfrm>
            <a:off x="3776804" y="3711494"/>
            <a:ext cx="1068643" cy="369332"/>
            <a:chOff x="3647644" y="5359159"/>
            <a:chExt cx="1068643" cy="36933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3184C6B-7817-45FE-9650-D66BABF5A8C9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EE1025C5-7BCD-481B-B303-4C938AEF1F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239EA56-685E-4BF7-8CCA-A0F2D797DD3B}"/>
              </a:ext>
            </a:extLst>
          </p:cNvPr>
          <p:cNvGrpSpPr/>
          <p:nvPr/>
        </p:nvGrpSpPr>
        <p:grpSpPr>
          <a:xfrm>
            <a:off x="3201323" y="4055050"/>
            <a:ext cx="1076632" cy="369332"/>
            <a:chOff x="2157212" y="5356391"/>
            <a:chExt cx="1076632" cy="369332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FE2D22C-54EB-41EB-9301-ADB959471730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7B14AF94-FD7C-4A54-8E01-9A1BF2EED0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FF5FCC55-BD6F-4AF6-9FEA-4878A1876720}"/>
              </a:ext>
            </a:extLst>
          </p:cNvPr>
          <p:cNvSpPr/>
          <p:nvPr/>
        </p:nvSpPr>
        <p:spPr>
          <a:xfrm>
            <a:off x="2096084" y="4116390"/>
            <a:ext cx="1017640" cy="243037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717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39683C0-9A1A-ADC2-F0DB-D4FBB2940C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2432" y="1430882"/>
            <a:ext cx="5659136" cy="519255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quadratic_regression_sklearn.py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18</a:t>
            </a:fld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C7D5CF0-2281-429C-BF25-718634F1F510}"/>
              </a:ext>
            </a:extLst>
          </p:cNvPr>
          <p:cNvSpPr/>
          <p:nvPr/>
        </p:nvSpPr>
        <p:spPr>
          <a:xfrm>
            <a:off x="2096084" y="6396038"/>
            <a:ext cx="1275737" cy="211727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5583A353-5260-1DF0-6598-630647FF4CE1}"/>
              </a:ext>
            </a:extLst>
          </p:cNvPr>
          <p:cNvGrpSpPr/>
          <p:nvPr/>
        </p:nvGrpSpPr>
        <p:grpSpPr>
          <a:xfrm>
            <a:off x="4500085" y="4673535"/>
            <a:ext cx="1076632" cy="369332"/>
            <a:chOff x="4968362" y="2079211"/>
            <a:chExt cx="1076632" cy="369332"/>
          </a:xfrm>
        </p:grpSpPr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3E4925D0-453C-8747-BD64-F1E3010161A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84FFF7F-59DE-5D90-D1B9-D018C32869A4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50E79BD-B100-2BE0-9BFA-D6383E30CD94}"/>
              </a:ext>
            </a:extLst>
          </p:cNvPr>
          <p:cNvGrpSpPr/>
          <p:nvPr/>
        </p:nvGrpSpPr>
        <p:grpSpPr>
          <a:xfrm>
            <a:off x="4503269" y="4892371"/>
            <a:ext cx="1076632" cy="369332"/>
            <a:chOff x="4704120" y="2356972"/>
            <a:chExt cx="1076632" cy="369332"/>
          </a:xfrm>
        </p:grpSpPr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8E455844-498D-C52C-2A9C-4F7582E9AEE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02A10E7-9C66-8917-4DC1-F7204C2F3B0F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F55EE477-9AF2-9D21-9BC2-77085FE19718}"/>
              </a:ext>
            </a:extLst>
          </p:cNvPr>
          <p:cNvGrpSpPr/>
          <p:nvPr/>
        </p:nvGrpSpPr>
        <p:grpSpPr>
          <a:xfrm>
            <a:off x="7361169" y="5092027"/>
            <a:ext cx="1068643" cy="369332"/>
            <a:chOff x="3647644" y="4910075"/>
            <a:chExt cx="1068643" cy="369332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7F3FA72-F671-4E70-662D-BB7B149E64BD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A3C49F4B-5C0B-E864-F152-5D31B101DF5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E038367-4193-DA84-FA2A-F33E61C6430B}"/>
              </a:ext>
            </a:extLst>
          </p:cNvPr>
          <p:cNvGrpSpPr/>
          <p:nvPr/>
        </p:nvGrpSpPr>
        <p:grpSpPr>
          <a:xfrm>
            <a:off x="3993891" y="5315022"/>
            <a:ext cx="1064340" cy="369332"/>
            <a:chOff x="3647644" y="5421073"/>
            <a:chExt cx="1064340" cy="369332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35DABBC2-8F24-7B1A-B4BD-B456C18F4B9C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BA5FD7AE-F306-AD65-E0A4-EDDE8518A84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1EAD0994-41D1-E71D-9149-D37EE142C277}"/>
              </a:ext>
            </a:extLst>
          </p:cNvPr>
          <p:cNvGrpSpPr/>
          <p:nvPr/>
        </p:nvGrpSpPr>
        <p:grpSpPr>
          <a:xfrm>
            <a:off x="5269509" y="5510516"/>
            <a:ext cx="1068643" cy="369332"/>
            <a:chOff x="3647644" y="5359159"/>
            <a:chExt cx="1068643" cy="369332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F0BB2B0D-2C27-7D16-87B4-6E2F8A669B75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90F9E45C-DC1B-DC78-AB35-1FC63CF770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D1EB4F1C-4F00-86E0-3673-F29AAD45B7CB}"/>
              </a:ext>
            </a:extLst>
          </p:cNvPr>
          <p:cNvGrpSpPr/>
          <p:nvPr/>
        </p:nvGrpSpPr>
        <p:grpSpPr>
          <a:xfrm>
            <a:off x="3760669" y="5913680"/>
            <a:ext cx="1076632" cy="369332"/>
            <a:chOff x="2157212" y="5356391"/>
            <a:chExt cx="1076632" cy="369332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17A47E1-4FE4-AAF7-1AD0-DE1DF23E17EA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9B5CBA93-EB03-23A9-A8C0-D7761712CD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E03E3B10-39D8-9D1B-50E4-61DEE3F57091}"/>
              </a:ext>
            </a:extLst>
          </p:cNvPr>
          <p:cNvGrpSpPr/>
          <p:nvPr/>
        </p:nvGrpSpPr>
        <p:grpSpPr>
          <a:xfrm>
            <a:off x="3840996" y="6118460"/>
            <a:ext cx="1076632" cy="369332"/>
            <a:chOff x="2157212" y="5356391"/>
            <a:chExt cx="1076632" cy="369332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931062B4-C82E-AC8A-0039-77E2539F7C2D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3F3CE677-ED6A-6901-C2A1-FA260E3BCDA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60165B1C-BDDF-BEC5-B9C8-1A1950CD7D3C}"/>
              </a:ext>
            </a:extLst>
          </p:cNvPr>
          <p:cNvGrpSpPr/>
          <p:nvPr/>
        </p:nvGrpSpPr>
        <p:grpSpPr>
          <a:xfrm>
            <a:off x="3466225" y="6317931"/>
            <a:ext cx="1076632" cy="369332"/>
            <a:chOff x="2157212" y="5356391"/>
            <a:chExt cx="1076632" cy="369332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3E9FDC04-8682-D374-D125-DA5D392536E6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B879A548-947B-180E-70D7-6282983CEAA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7AB058FE-C8E2-D5AD-3A16-0D9A8FA856C3}"/>
              </a:ext>
            </a:extLst>
          </p:cNvPr>
          <p:cNvGrpSpPr/>
          <p:nvPr/>
        </p:nvGrpSpPr>
        <p:grpSpPr>
          <a:xfrm>
            <a:off x="5930306" y="5709184"/>
            <a:ext cx="1076632" cy="369332"/>
            <a:chOff x="2157212" y="5356391"/>
            <a:chExt cx="1076632" cy="369332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2C3074D9-3535-E77E-8320-2A5F0C407012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D9623891-2AFD-0068-6F94-A81A2C42BC7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2" name="Rectangle 61">
            <a:extLst>
              <a:ext uri="{FF2B5EF4-FFF2-40B4-BE49-F238E27FC236}">
                <a16:creationId xmlns:a16="http://schemas.microsoft.com/office/drawing/2014/main" id="{23C810D2-CFFE-CB20-2174-2287308C895F}"/>
              </a:ext>
            </a:extLst>
          </p:cNvPr>
          <p:cNvSpPr/>
          <p:nvPr/>
        </p:nvSpPr>
        <p:spPr>
          <a:xfrm>
            <a:off x="4837302" y="5169160"/>
            <a:ext cx="806496" cy="211727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72E937-B606-D614-D3C2-E36C3F76DF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3843" y="4043344"/>
            <a:ext cx="4338051" cy="378030"/>
          </a:xfrm>
          <a:prstGeom prst="rect">
            <a:avLst/>
          </a:prstGeom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4789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6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60BB54C-418A-797B-AA77-2825B0B8F2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857" y="1341592"/>
            <a:ext cx="6114286" cy="520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quadratic_regression_sklearn.py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19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82F024-8E0A-417B-A340-6F16D2DF0F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4627" y="4627021"/>
            <a:ext cx="3570671" cy="453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228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17</a:t>
            </a:r>
            <a:r>
              <a:rPr lang="en-US" sz="3200" dirty="0">
                <a:latin typeface="+mn-lt"/>
              </a:rPr>
              <a:t> – Goals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Fit a curve using the </a:t>
                </a:r>
                <a:r>
                  <a:rPr lang="en-US" sz="2400" b="1" dirty="0"/>
                  <a:t>Method of Least Squares</a:t>
                </a:r>
                <a:endParaRPr lang="en-US" sz="2400" dirty="0"/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Derive the least squares equations using </a:t>
                </a:r>
                <a:r>
                  <a:rPr lang="en-US" sz="2000" b="1" dirty="0">
                    <a:solidFill>
                      <a:srgbClr val="0070C0"/>
                    </a:solidFill>
                  </a:rPr>
                  <a:t>partial derivatives </a:t>
                </a:r>
                <a:r>
                  <a:rPr lang="en-US" sz="2000" dirty="0"/>
                  <a:t>to calculate the coefficients of a quadratic model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Use </a:t>
                </a:r>
                <a:r>
                  <a:rPr lang="en-US" sz="2000" b="1" dirty="0">
                    <a:solidFill>
                      <a:srgbClr val="00B050"/>
                    </a:solidFill>
                  </a:rPr>
                  <a:t>scikit-learn</a:t>
                </a:r>
                <a:r>
                  <a:rPr lang="en-US" sz="2000" dirty="0"/>
                  <a:t> to perform linear regression to determine the initial velocity and displacement of a particle trajectory that obeyed classical Newtonian Kinematics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Gain an appreciation for </a:t>
                </a:r>
                <a:r>
                  <a:rPr lang="en-US" sz="2400" b="1" dirty="0"/>
                  <a:t>k-means Clustering</a:t>
                </a:r>
                <a:r>
                  <a:rPr lang="en-US" sz="2400" dirty="0"/>
                  <a:t> – an algorithm that iterates by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assigning data points to a cluster</a:t>
                </a:r>
                <a:r>
                  <a:rPr lang="en-US" sz="2400" dirty="0"/>
                  <a:t> 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Learn the limitations of k-means and visualize the dangers of “over fitting” data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Envision how we can use a </a:t>
                </a:r>
                <a:r>
                  <a:rPr lang="en-US" sz="2000" b="1" dirty="0">
                    <a:solidFill>
                      <a:schemeClr val="tx1"/>
                    </a:solidFill>
                  </a:rPr>
                  <a:t>mean</a:t>
                </a:r>
                <a:r>
                  <a:rPr lang="en-US" sz="20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i="1" smtClean="0">
                            <a:ln>
                              <a:solidFill>
                                <a:schemeClr val="tx1"/>
                              </a:solidFill>
                            </a:ln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smtClean="0">
                            <a:ln>
                              <a:solidFill>
                                <a:schemeClr val="tx1"/>
                              </a:solidFill>
                            </a:ln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</m:d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</a:t>
                </a:r>
                <a:r>
                  <a:rPr lang="en-US" sz="2000" b="1" dirty="0">
                    <a:solidFill>
                      <a:schemeClr val="tx1"/>
                    </a:solidFill>
                  </a:rPr>
                  <a:t>distance cut-off </a:t>
                </a:r>
                <a:r>
                  <a:rPr lang="en-US" sz="2000" dirty="0"/>
                  <a:t>to programmatically identify </a:t>
                </a:r>
                <a:r>
                  <a:rPr lang="en-US" sz="2000" b="1" dirty="0">
                    <a:solidFill>
                      <a:srgbClr val="FF0000"/>
                    </a:solidFill>
                  </a:rPr>
                  <a:t>data outliers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05" t="-1961" r="-1468" b="-15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76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2A01EE3-44B6-1225-C3D1-1BF3B901DE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Newtonian Kinematics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0772BE8-A870-45C4-9B49-E665735AD4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7FFAD-783D-4810-A9CB-C51F00BE5B3E}" type="slidenum">
              <a:rPr lang="en-US" smtClean="0"/>
              <a:t>20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7F78828-FA64-474B-91DF-D25D18C2296E}"/>
                  </a:ext>
                </a:extLst>
              </p:cNvPr>
              <p:cNvSpPr txBox="1"/>
              <p:nvPr/>
            </p:nvSpPr>
            <p:spPr>
              <a:xfrm>
                <a:off x="1391046" y="1644284"/>
                <a:ext cx="636190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Calculate and display the </a:t>
                </a:r>
                <a:r>
                  <a:rPr lang="en-US" b="1" dirty="0"/>
                  <a:t>constant</a:t>
                </a:r>
                <a:r>
                  <a:rPr lang="en-US" dirty="0"/>
                  <a:t> acceleration </a:t>
                </a:r>
                <a14:m>
                  <m:oMath xmlns:m="http://schemas.openxmlformats.org/officeDocument/2006/math">
                    <m:r>
                      <a:rPr lang="en-US" b="0" i="1" smtClean="0">
                        <a:ln>
                          <a:solidFill>
                            <a:srgbClr val="FF0000"/>
                          </a:solidFill>
                        </a:ln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/>
                  <a:t> and the</a:t>
                </a:r>
              </a:p>
              <a:p>
                <a:pPr algn="ctr"/>
                <a:r>
                  <a:rPr lang="en-US" dirty="0"/>
                  <a:t>initial velocity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n>
                              <a:solidFill>
                                <a:srgbClr val="FF0000"/>
                              </a:solidFill>
                            </a:ln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ln>
                              <a:solidFill>
                                <a:srgbClr val="FF0000"/>
                              </a:solidFill>
                            </a:ln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>
                            <a:ln>
                              <a:solidFill>
                                <a:srgbClr val="FF0000"/>
                              </a:solidFill>
                            </a:ln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>
                        <a:ln>
                          <a:solidFill>
                            <a:srgbClr val="FF0000"/>
                          </a:solidFill>
                        </a:ln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for a particle travelling these distances per time: 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7F78828-FA64-474B-91DF-D25D18C229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1046" y="1644284"/>
                <a:ext cx="6361908" cy="646331"/>
              </a:xfrm>
              <a:prstGeom prst="rect">
                <a:avLst/>
              </a:prstGeom>
              <a:blipFill>
                <a:blip r:embed="rId2"/>
                <a:stretch>
                  <a:fillRect l="-192" t="-5660" r="-958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D7170498-A941-4F2B-AD73-398D81DD37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3891" y="2724968"/>
            <a:ext cx="2241370" cy="298258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2AEAE4C-1D14-4C00-B5FF-E3E597357A78}"/>
              </a:ext>
            </a:extLst>
          </p:cNvPr>
          <p:cNvSpPr txBox="1"/>
          <p:nvPr/>
        </p:nvSpPr>
        <p:spPr>
          <a:xfrm>
            <a:off x="4208473" y="2839448"/>
            <a:ext cx="39161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Use the </a:t>
            </a:r>
            <a:r>
              <a:rPr lang="en-US" b="1" dirty="0">
                <a:solidFill>
                  <a:srgbClr val="00B050"/>
                </a:solidFill>
              </a:rPr>
              <a:t>method of least squares</a:t>
            </a:r>
            <a:r>
              <a:rPr lang="en-US" dirty="0"/>
              <a:t> to fit an appropriate kinematic equation that governs the trajectory of this particle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BECDFB-1D3C-4DA0-A8DF-ED91539B30D3}"/>
              </a:ext>
            </a:extLst>
          </p:cNvPr>
          <p:cNvSpPr txBox="1"/>
          <p:nvPr/>
        </p:nvSpPr>
        <p:spPr>
          <a:xfrm>
            <a:off x="5234934" y="4188842"/>
            <a:ext cx="1863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Assume SI units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C2B8DC7-1F27-4D18-8A85-EAC135B60DB3}"/>
                  </a:ext>
                </a:extLst>
              </p:cNvPr>
              <p:cNvSpPr txBox="1"/>
              <p:nvPr/>
            </p:nvSpPr>
            <p:spPr>
              <a:xfrm>
                <a:off x="5101728" y="5042351"/>
                <a:ext cx="2129686" cy="5186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sSup>
                        <m:sSupPr>
                          <m:ctrlPr>
                            <a:rPr lang="en-US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en-US" b="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C2B8DC7-1F27-4D18-8A85-EAC135B60D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1728" y="5042351"/>
                <a:ext cx="2129686" cy="518604"/>
              </a:xfrm>
              <a:prstGeom prst="rect">
                <a:avLst/>
              </a:prstGeom>
              <a:blipFill>
                <a:blip r:embed="rId4"/>
                <a:stretch>
                  <a:fillRect b="-1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80694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4" grpId="0"/>
      <p:bldP spid="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>
            <a:extLst>
              <a:ext uri="{FF2B5EF4-FFF2-40B4-BE49-F238E27FC236}">
                <a16:creationId xmlns:a16="http://schemas.microsoft.com/office/drawing/2014/main" id="{EFF7C023-6FB9-4ED6-BCC8-ABAD081392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5719" y="2750061"/>
            <a:ext cx="2241370" cy="29825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8559749-77D6-220E-FA79-CA58BB8B9F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7958" y="2685589"/>
            <a:ext cx="2150324" cy="311152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kinematics_regression.csv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21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E57DE7A-1FF8-49AD-9BDD-9F993DA83632}"/>
              </a:ext>
            </a:extLst>
          </p:cNvPr>
          <p:cNvGrpSpPr/>
          <p:nvPr/>
        </p:nvGrpSpPr>
        <p:grpSpPr>
          <a:xfrm>
            <a:off x="5257787" y="5620223"/>
            <a:ext cx="991389" cy="854475"/>
            <a:chOff x="5400193" y="5611556"/>
            <a:chExt cx="991389" cy="854475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28EB1F6C-6B98-4B1C-A68F-5DBD9EFFE77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400193" y="5611556"/>
              <a:ext cx="713013" cy="582767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8B01325-13F8-4928-8769-9E57B75B5FC0}"/>
                </a:ext>
              </a:extLst>
            </p:cNvPr>
            <p:cNvSpPr txBox="1"/>
            <p:nvPr/>
          </p:nvSpPr>
          <p:spPr>
            <a:xfrm>
              <a:off x="6008124" y="609669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34C4BC86-F55C-4EB6-99E1-AAB2910CA64B}"/>
              </a:ext>
            </a:extLst>
          </p:cNvPr>
          <p:cNvSpPr txBox="1"/>
          <p:nvPr/>
        </p:nvSpPr>
        <p:spPr>
          <a:xfrm>
            <a:off x="2029747" y="1688064"/>
            <a:ext cx="5084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CSV</a:t>
            </a:r>
            <a:r>
              <a:rPr lang="en-US" dirty="0"/>
              <a:t> = </a:t>
            </a:r>
            <a:r>
              <a:rPr lang="en-US" b="1" dirty="0"/>
              <a:t>C</a:t>
            </a:r>
            <a:r>
              <a:rPr lang="en-US" dirty="0"/>
              <a:t>omma </a:t>
            </a:r>
            <a:r>
              <a:rPr lang="en-US" b="1" dirty="0"/>
              <a:t>S</a:t>
            </a:r>
            <a:r>
              <a:rPr lang="en-US" dirty="0"/>
              <a:t>eparated </a:t>
            </a:r>
            <a:r>
              <a:rPr lang="en-US" b="1" dirty="0"/>
              <a:t>V</a:t>
            </a:r>
            <a:r>
              <a:rPr lang="en-US" dirty="0"/>
              <a:t>alue (text file)</a:t>
            </a:r>
          </a:p>
        </p:txBody>
      </p:sp>
    </p:spTree>
    <p:extLst>
      <p:ext uri="{BB962C8B-B14F-4D97-AF65-F5344CB8AC3E}">
        <p14:creationId xmlns:p14="http://schemas.microsoft.com/office/powerpoint/2010/main" val="1175969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kinematics_regression.py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22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DE84478-07B5-8DD3-FCF2-5A63B9C719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762" y="2243285"/>
            <a:ext cx="7190476" cy="237142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1B286134-0EF6-871A-8E76-371EBCC4A889}"/>
                  </a:ext>
                </a:extLst>
              </p:cNvPr>
              <p:cNvSpPr txBox="1"/>
              <p:nvPr/>
            </p:nvSpPr>
            <p:spPr>
              <a:xfrm>
                <a:off x="3521167" y="5145463"/>
                <a:ext cx="2101666" cy="6914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2400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400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sSup>
                        <m:sSupPr>
                          <m:ctrlPr>
                            <a:rPr lang="en-US" sz="240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en-US" sz="2400" b="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2400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1B286134-0EF6-871A-8E76-371EBCC4A8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1167" y="5145463"/>
                <a:ext cx="2101666" cy="69147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10411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kinematics_regression.py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D4329B-01BB-0323-D028-C2AE89C4FF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6634" y="1380157"/>
            <a:ext cx="6570732" cy="4976194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C6C88E2B-A82C-53A2-037E-07ED18DD0778}"/>
              </a:ext>
            </a:extLst>
          </p:cNvPr>
          <p:cNvGrpSpPr/>
          <p:nvPr/>
        </p:nvGrpSpPr>
        <p:grpSpPr>
          <a:xfrm>
            <a:off x="7790436" y="1589587"/>
            <a:ext cx="1076632" cy="369332"/>
            <a:chOff x="4968362" y="2079211"/>
            <a:chExt cx="1076632" cy="369332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A49A0F09-1098-52A9-E874-347816B81B4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9BC98CA-5FAA-BA96-5179-974772DBDB13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96AFF27-4679-B559-570F-7F2CC8A2A79E}"/>
              </a:ext>
            </a:extLst>
          </p:cNvPr>
          <p:cNvGrpSpPr/>
          <p:nvPr/>
        </p:nvGrpSpPr>
        <p:grpSpPr>
          <a:xfrm>
            <a:off x="5634175" y="1799148"/>
            <a:ext cx="1076632" cy="369332"/>
            <a:chOff x="4704120" y="2356972"/>
            <a:chExt cx="1076632" cy="369332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9277668C-B3C1-F681-6319-7735E8ECF47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2B67F4F-A598-BE35-3F10-6DAE300CEEF2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C198177-85BA-07C1-2F2C-7760D8E6FF09}"/>
              </a:ext>
            </a:extLst>
          </p:cNvPr>
          <p:cNvGrpSpPr/>
          <p:nvPr/>
        </p:nvGrpSpPr>
        <p:grpSpPr>
          <a:xfrm>
            <a:off x="3260740" y="2226723"/>
            <a:ext cx="1068643" cy="369332"/>
            <a:chOff x="3647644" y="4910075"/>
            <a:chExt cx="1068643" cy="36933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8E0FF65-B98E-8A3A-8667-32F00676268C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63E0A0AA-58B1-C674-A9FD-331EF41B89A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1C6A408-1D9F-8D00-854B-A5EF9BC4705A}"/>
              </a:ext>
            </a:extLst>
          </p:cNvPr>
          <p:cNvGrpSpPr/>
          <p:nvPr/>
        </p:nvGrpSpPr>
        <p:grpSpPr>
          <a:xfrm>
            <a:off x="4947838" y="2870113"/>
            <a:ext cx="1064340" cy="369332"/>
            <a:chOff x="3647644" y="5421073"/>
            <a:chExt cx="1064340" cy="369332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B62A9C1-A504-1A30-CA3D-7278F664C685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92EFA996-F0C5-B5C7-703C-6D702482AA6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D673E58-615B-7B34-A0CF-38AB4B7C3983}"/>
              </a:ext>
            </a:extLst>
          </p:cNvPr>
          <p:cNvGrpSpPr/>
          <p:nvPr/>
        </p:nvGrpSpPr>
        <p:grpSpPr>
          <a:xfrm>
            <a:off x="3533716" y="3282924"/>
            <a:ext cx="1068643" cy="369332"/>
            <a:chOff x="3647644" y="5359159"/>
            <a:chExt cx="1068643" cy="36933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E416360-2638-A89B-2FD5-BA431E496ED9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780AA550-56DE-FF0E-A7C8-EC5E93F8EE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9E1FDFC-045D-E21F-40FD-5DB58C34F546}"/>
              </a:ext>
            </a:extLst>
          </p:cNvPr>
          <p:cNvGrpSpPr/>
          <p:nvPr/>
        </p:nvGrpSpPr>
        <p:grpSpPr>
          <a:xfrm>
            <a:off x="4452593" y="4741371"/>
            <a:ext cx="1076632" cy="369332"/>
            <a:chOff x="2157212" y="5356391"/>
            <a:chExt cx="1076632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E940929-4057-9750-1FC2-8B110948182B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1235723E-7CB4-A5CF-243B-4959D5890F4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4AE0741-D824-50AB-5131-36A88C7CF5CE}"/>
              </a:ext>
            </a:extLst>
          </p:cNvPr>
          <p:cNvGrpSpPr/>
          <p:nvPr/>
        </p:nvGrpSpPr>
        <p:grpSpPr>
          <a:xfrm>
            <a:off x="4866384" y="5168211"/>
            <a:ext cx="1076632" cy="369332"/>
            <a:chOff x="2157212" y="5356391"/>
            <a:chExt cx="1076632" cy="369332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AEBD6E8-55D7-78E9-055B-AEA97A267CAB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4BB15AF3-CAFA-ADE3-219E-C3412E2F35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3B85237-C7BF-AD89-A1A9-76405695FE47}"/>
              </a:ext>
            </a:extLst>
          </p:cNvPr>
          <p:cNvGrpSpPr/>
          <p:nvPr/>
        </p:nvGrpSpPr>
        <p:grpSpPr>
          <a:xfrm>
            <a:off x="4323695" y="5838665"/>
            <a:ext cx="1076632" cy="369332"/>
            <a:chOff x="2157212" y="5356391"/>
            <a:chExt cx="1076632" cy="369332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19B9A3A-778A-063B-EB5B-DE9128077E80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429350EB-3189-E51B-A066-4A087F2807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CBD9078E-BC01-B76F-0F2A-7F37E565C28E}"/>
              </a:ext>
            </a:extLst>
          </p:cNvPr>
          <p:cNvGrpSpPr/>
          <p:nvPr/>
        </p:nvGrpSpPr>
        <p:grpSpPr>
          <a:xfrm>
            <a:off x="6059679" y="4543879"/>
            <a:ext cx="1076632" cy="369332"/>
            <a:chOff x="2157212" y="5356391"/>
            <a:chExt cx="1076632" cy="369332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E040F0A-453A-56A8-EFD6-BD5267AFEA22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A4075326-900F-3DF0-C784-EEEC9BBB392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A743E42-7001-DA5B-00AE-3DCE37E45D9D}"/>
              </a:ext>
            </a:extLst>
          </p:cNvPr>
          <p:cNvGrpSpPr/>
          <p:nvPr/>
        </p:nvGrpSpPr>
        <p:grpSpPr>
          <a:xfrm>
            <a:off x="6500644" y="2203129"/>
            <a:ext cx="1972011" cy="1559770"/>
            <a:chOff x="6377510" y="2232425"/>
            <a:chExt cx="1972011" cy="1559770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3488EA58-B843-3EA4-4823-123D53303F02}"/>
                </a:ext>
              </a:extLst>
            </p:cNvPr>
            <p:cNvSpPr/>
            <p:nvPr/>
          </p:nvSpPr>
          <p:spPr>
            <a:xfrm>
              <a:off x="6377510" y="2232425"/>
              <a:ext cx="1972011" cy="155977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1A644A45-3C02-247E-D194-7DDA97294719}"/>
                </a:ext>
              </a:extLst>
            </p:cNvPr>
            <p:cNvGrpSpPr/>
            <p:nvPr/>
          </p:nvGrpSpPr>
          <p:grpSpPr>
            <a:xfrm>
              <a:off x="6432652" y="2316543"/>
              <a:ext cx="1861727" cy="1391535"/>
              <a:chOff x="6434273" y="2320371"/>
              <a:chExt cx="1861727" cy="139153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TextBox 5">
                    <a:extLst>
                      <a:ext uri="{FF2B5EF4-FFF2-40B4-BE49-F238E27FC236}">
                        <a16:creationId xmlns:a16="http://schemas.microsoft.com/office/drawing/2014/main" id="{FC1603B5-13DC-52F1-057D-2A4293CAC35B}"/>
                      </a:ext>
                    </a:extLst>
                  </p:cNvPr>
                  <p:cNvSpPr txBox="1"/>
                  <p:nvPr/>
                </p:nvSpPr>
                <p:spPr>
                  <a:xfrm>
                    <a:off x="6434273" y="2320371"/>
                    <a:ext cx="1861727" cy="276999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n>
                                <a:solidFill>
                                  <a:schemeClr val="tx1"/>
                                </a:solidFill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n>
                                <a:solidFill>
                                  <a:schemeClr val="tx1"/>
                                </a:solidFill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n>
                                <a:solidFill>
                                  <a:schemeClr val="tx1"/>
                                </a:solidFill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sSup>
                            <m:sSupPr>
                              <m:ctrlPr>
                                <a:rPr lang="en-US" b="0" i="1" smtClean="0">
                                  <a:ln>
                                    <a:solidFill>
                                      <a:schemeClr val="tx1"/>
                                    </a:solidFill>
                                  </a:ln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n>
                                    <a:solidFill>
                                      <a:schemeClr val="tx1"/>
                                    </a:solidFill>
                                  </a:ln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n>
                                    <a:solidFill>
                                      <a:schemeClr val="tx1"/>
                                    </a:solidFill>
                                  </a:ln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n>
                                <a:solidFill>
                                  <a:schemeClr val="tx1"/>
                                </a:solidFill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n>
                                <a:solidFill>
                                  <a:schemeClr val="tx1"/>
                                </a:solidFill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𝐵𝑥</m:t>
                          </m:r>
                          <m:r>
                            <a:rPr lang="en-US" b="0" i="1" smtClean="0">
                              <a:ln>
                                <a:solidFill>
                                  <a:schemeClr val="tx1"/>
                                </a:solidFill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n>
                                <a:solidFill>
                                  <a:schemeClr val="tx1"/>
                                </a:solidFill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oMath>
                      </m:oMathPara>
                    </a14:m>
                    <a:endParaRPr lang="en-US" dirty="0">
                      <a:ln>
                        <a:solidFill>
                          <a:schemeClr val="tx1"/>
                        </a:solidFill>
                      </a:ln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" name="TextBox 5">
                    <a:extLst>
                      <a:ext uri="{FF2B5EF4-FFF2-40B4-BE49-F238E27FC236}">
                        <a16:creationId xmlns:a16="http://schemas.microsoft.com/office/drawing/2014/main" id="{FC1603B5-13DC-52F1-057D-2A4293CAC35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434273" y="2320371"/>
                    <a:ext cx="1861727" cy="276999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07493319-3BAC-0CB6-168E-F15D69E0AE76}"/>
                      </a:ext>
                    </a:extLst>
                  </p:cNvPr>
                  <p:cNvSpPr txBox="1"/>
                  <p:nvPr/>
                </p:nvSpPr>
                <p:spPr>
                  <a:xfrm>
                    <a:off x="6574375" y="2636034"/>
                    <a:ext cx="1581522" cy="518604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n>
                                <a:solidFill>
                                  <a:schemeClr val="tx1"/>
                                </a:solidFill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ln>
                                <a:solidFill>
                                  <a:schemeClr val="tx1"/>
                                </a:solidFill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i="1" smtClean="0">
                                  <a:ln>
                                    <a:solidFill>
                                      <a:schemeClr val="tx1"/>
                                    </a:solidFill>
                                  </a:ln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n>
                                    <a:solidFill>
                                      <a:schemeClr val="tx1"/>
                                    </a:solidFill>
                                  </a:ln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n>
                                    <a:solidFill>
                                      <a:schemeClr val="tx1"/>
                                    </a:solidFill>
                                  </a:ln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b="0" i="1" smtClean="0">
                              <a:ln>
                                <a:solidFill>
                                  <a:schemeClr val="tx1"/>
                                </a:solidFill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sSup>
                            <m:sSupPr>
                              <m:ctrlPr>
                                <a:rPr lang="en-US" i="1" smtClean="0">
                                  <a:ln>
                                    <a:solidFill>
                                      <a:schemeClr val="tx1"/>
                                    </a:solidFill>
                                  </a:ln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n>
                                    <a:solidFill>
                                      <a:schemeClr val="tx1"/>
                                    </a:solidFill>
                                  </a:ln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b="0" i="1" smtClean="0">
                                  <a:ln>
                                    <a:solidFill>
                                      <a:schemeClr val="tx1"/>
                                    </a:solidFill>
                                  </a:ln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n>
                                <a:solidFill>
                                  <a:schemeClr val="tx1"/>
                                </a:solidFill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 smtClean="0">
                                  <a:ln>
                                    <a:solidFill>
                                      <a:schemeClr val="tx1"/>
                                    </a:solidFill>
                                  </a:ln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n>
                                    <a:solidFill>
                                      <a:schemeClr val="tx1"/>
                                    </a:solidFill>
                                  </a:ln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b="0" i="1" smtClean="0">
                                  <a:ln>
                                    <a:solidFill>
                                      <a:schemeClr val="tx1"/>
                                    </a:solidFill>
                                  </a:ln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n>
                                <a:solidFill>
                                  <a:schemeClr val="tx1"/>
                                </a:solidFill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oMath>
                      </m:oMathPara>
                    </a14:m>
                    <a:endParaRPr lang="en-US" dirty="0">
                      <a:ln>
                        <a:solidFill>
                          <a:schemeClr val="tx1"/>
                        </a:solidFill>
                      </a:ln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07493319-3BAC-0CB6-168E-F15D69E0AE7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574375" y="2636034"/>
                    <a:ext cx="1581522" cy="518604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3" name="TextBox 42">
                    <a:extLst>
                      <a:ext uri="{FF2B5EF4-FFF2-40B4-BE49-F238E27FC236}">
                        <a16:creationId xmlns:a16="http://schemas.microsoft.com/office/drawing/2014/main" id="{BACF3A5D-3B97-90C6-A01E-425EB8CAA650}"/>
                      </a:ext>
                    </a:extLst>
                  </p:cNvPr>
                  <p:cNvSpPr txBox="1"/>
                  <p:nvPr/>
                </p:nvSpPr>
                <p:spPr>
                  <a:xfrm>
                    <a:off x="6477201" y="3193302"/>
                    <a:ext cx="1775871" cy="51860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i="1" smtClean="0">
                                  <a:ln>
                                    <a:solidFill>
                                      <a:schemeClr val="tx1"/>
                                    </a:solidFill>
                                  </a:ln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n>
                                    <a:solidFill>
                                      <a:schemeClr val="tx1"/>
                                    </a:solidFill>
                                  </a:ln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n>
                                    <a:solidFill>
                                      <a:schemeClr val="tx1"/>
                                    </a:solidFill>
                                  </a:ln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b="0" i="1" smtClean="0">
                              <a:ln>
                                <a:solidFill>
                                  <a:schemeClr val="tx1"/>
                                </a:solidFill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ln>
                                <a:solidFill>
                                  <a:schemeClr val="tx1"/>
                                </a:solidFill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n>
                                <a:solidFill>
                                  <a:schemeClr val="tx1"/>
                                </a:solidFill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b="0" i="1" smtClean="0">
                              <a:ln>
                                <a:solidFill>
                                  <a:schemeClr val="tx1"/>
                                </a:solidFill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∴</m:t>
                          </m:r>
                          <m:r>
                            <a:rPr lang="en-US" b="0" i="1" smtClean="0">
                              <a:ln>
                                <a:solidFill>
                                  <a:schemeClr val="tx1"/>
                                </a:solidFill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ln>
                                <a:solidFill>
                                  <a:schemeClr val="tx1"/>
                                </a:solidFill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=2</m:t>
                          </m:r>
                          <m:r>
                            <a:rPr lang="en-US" b="0" i="1" smtClean="0">
                              <a:ln>
                                <a:solidFill>
                                  <a:schemeClr val="tx1"/>
                                </a:solidFill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3" name="TextBox 42">
                    <a:extLst>
                      <a:ext uri="{FF2B5EF4-FFF2-40B4-BE49-F238E27FC236}">
                        <a16:creationId xmlns:a16="http://schemas.microsoft.com/office/drawing/2014/main" id="{BACF3A5D-3B97-90C6-A01E-425EB8CAA65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477201" y="3193302"/>
                    <a:ext cx="1775871" cy="518604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b="-1176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212467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B99C3E6-0513-612F-47A5-29676E6E31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857" y="1338913"/>
            <a:ext cx="6114286" cy="520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kinematics_regression.py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3621A4-90B4-435F-A326-5AD53A00FD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0215" y="5057452"/>
            <a:ext cx="3679894" cy="461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894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Perimeter of Ellipse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25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7FCED92-5B92-4E82-8313-651B4C400A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6159" y="1468581"/>
            <a:ext cx="3731682" cy="235258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7449E46-B7B5-49CE-A669-7859232DDE0C}"/>
                  </a:ext>
                </a:extLst>
              </p:cNvPr>
              <p:cNvSpPr txBox="1"/>
              <p:nvPr/>
            </p:nvSpPr>
            <p:spPr>
              <a:xfrm>
                <a:off x="2659659" y="4888872"/>
                <a:ext cx="41572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,0</m:t>
                          </m:r>
                        </m:e>
                      </m:d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,0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7449E46-B7B5-49CE-A669-7859232DDE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9659" y="4888872"/>
                <a:ext cx="4157292" cy="276999"/>
              </a:xfrm>
              <a:prstGeom prst="rect">
                <a:avLst/>
              </a:prstGeom>
              <a:blipFill>
                <a:blip r:embed="rId3"/>
                <a:stretch>
                  <a:fillRect l="-1026" r="-147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2259C5F-AEBF-4397-9DEA-8E64E2024506}"/>
                  </a:ext>
                </a:extLst>
              </p:cNvPr>
              <p:cNvSpPr txBox="1"/>
              <p:nvPr/>
            </p:nvSpPr>
            <p:spPr>
              <a:xfrm>
                <a:off x="2659659" y="5292594"/>
                <a:ext cx="381636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,0</m:t>
                          </m:r>
                        </m:e>
                      </m:d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,0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2259C5F-AEBF-4397-9DEA-8E64E20245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9659" y="5292594"/>
                <a:ext cx="3816366" cy="276999"/>
              </a:xfrm>
              <a:prstGeom prst="rect">
                <a:avLst/>
              </a:prstGeom>
              <a:blipFill>
                <a:blip r:embed="rId4"/>
                <a:stretch>
                  <a:fillRect l="-1118" r="-160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2CAB076-EF92-403F-A326-A19DD2A2C9EF}"/>
                  </a:ext>
                </a:extLst>
              </p:cNvPr>
              <p:cNvSpPr txBox="1"/>
              <p:nvPr/>
            </p:nvSpPr>
            <p:spPr>
              <a:xfrm>
                <a:off x="2327050" y="4484931"/>
                <a:ext cx="16953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,0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2CAB076-EF92-403F-A326-A19DD2A2C9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7050" y="4484931"/>
                <a:ext cx="1695336" cy="276999"/>
              </a:xfrm>
              <a:prstGeom prst="rect">
                <a:avLst/>
              </a:prstGeom>
              <a:blipFill>
                <a:blip r:embed="rId5"/>
                <a:stretch>
                  <a:fillRect l="-4317" t="-4444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F12803C-7D68-41A0-9CA1-CEE3537F0153}"/>
                  </a:ext>
                </a:extLst>
              </p:cNvPr>
              <p:cNvSpPr txBox="1"/>
              <p:nvPr/>
            </p:nvSpPr>
            <p:spPr>
              <a:xfrm>
                <a:off x="2327050" y="4080990"/>
                <a:ext cx="202478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𝑐𝑜𝑛𝑠𝑡𝑎𝑛𝑡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F12803C-7D68-41A0-9CA1-CEE3537F01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7050" y="4080990"/>
                <a:ext cx="2024785" cy="276999"/>
              </a:xfrm>
              <a:prstGeom prst="rect">
                <a:avLst/>
              </a:prstGeom>
              <a:blipFill>
                <a:blip r:embed="rId6"/>
                <a:stretch>
                  <a:fillRect l="-2410" r="-1807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94502D7-8ABC-44C2-897D-5689A447F895}"/>
                  </a:ext>
                </a:extLst>
              </p:cNvPr>
              <p:cNvSpPr txBox="1"/>
              <p:nvPr/>
            </p:nvSpPr>
            <p:spPr>
              <a:xfrm>
                <a:off x="2327050" y="5683403"/>
                <a:ext cx="354141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𝑐𝑜𝑛𝑠𝑡𝑎𝑛𝑡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94502D7-8ABC-44C2-897D-5689A447F8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7050" y="5683403"/>
                <a:ext cx="3541419" cy="276999"/>
              </a:xfrm>
              <a:prstGeom prst="rect">
                <a:avLst/>
              </a:prstGeom>
              <a:blipFill>
                <a:blip r:embed="rId7"/>
                <a:stretch>
                  <a:fillRect r="-861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39046DD-79C7-4B9C-BE78-070C48B7E5C0}"/>
              </a:ext>
            </a:extLst>
          </p:cNvPr>
          <p:cNvCxnSpPr>
            <a:cxnSpLocks/>
          </p:cNvCxnSpPr>
          <p:nvPr/>
        </p:nvCxnSpPr>
        <p:spPr>
          <a:xfrm>
            <a:off x="3987800" y="3070225"/>
            <a:ext cx="1927225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5E4506D-171E-41C0-A2FC-84535330B067}"/>
              </a:ext>
            </a:extLst>
          </p:cNvPr>
          <p:cNvCxnSpPr>
            <a:cxnSpLocks/>
          </p:cNvCxnSpPr>
          <p:nvPr/>
        </p:nvCxnSpPr>
        <p:spPr>
          <a:xfrm>
            <a:off x="3987800" y="2989263"/>
            <a:ext cx="0" cy="161925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9E9DE2F-47D9-48FB-82CA-D9CB2551305B}"/>
              </a:ext>
            </a:extLst>
          </p:cNvPr>
          <p:cNvCxnSpPr>
            <a:cxnSpLocks/>
          </p:cNvCxnSpPr>
          <p:nvPr/>
        </p:nvCxnSpPr>
        <p:spPr>
          <a:xfrm>
            <a:off x="4632325" y="2989263"/>
            <a:ext cx="0" cy="161925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E4C6231-E28B-4976-9FBF-71C369B16B27}"/>
              </a:ext>
            </a:extLst>
          </p:cNvPr>
          <p:cNvCxnSpPr>
            <a:cxnSpLocks/>
          </p:cNvCxnSpPr>
          <p:nvPr/>
        </p:nvCxnSpPr>
        <p:spPr>
          <a:xfrm>
            <a:off x="5924550" y="2989263"/>
            <a:ext cx="0" cy="161925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FD189CD4-B417-401A-8712-55D505B65297}"/>
              </a:ext>
            </a:extLst>
          </p:cNvPr>
          <p:cNvCxnSpPr>
            <a:cxnSpLocks/>
          </p:cNvCxnSpPr>
          <p:nvPr/>
        </p:nvCxnSpPr>
        <p:spPr>
          <a:xfrm>
            <a:off x="5280025" y="2248691"/>
            <a:ext cx="0" cy="16192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B5DE11F-84B7-4B76-ACB4-D27565E4B1DF}"/>
              </a:ext>
            </a:extLst>
          </p:cNvPr>
          <p:cNvCxnSpPr>
            <a:cxnSpLocks/>
          </p:cNvCxnSpPr>
          <p:nvPr/>
        </p:nvCxnSpPr>
        <p:spPr>
          <a:xfrm>
            <a:off x="5926931" y="2248691"/>
            <a:ext cx="0" cy="16192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080A5B60-34C4-4237-85DD-8174BFD8147F}"/>
              </a:ext>
            </a:extLst>
          </p:cNvPr>
          <p:cNvSpPr txBox="1"/>
          <p:nvPr/>
        </p:nvSpPr>
        <p:spPr>
          <a:xfrm>
            <a:off x="4195916" y="3059692"/>
            <a:ext cx="2728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0070C0"/>
                </a:solidFill>
              </a:rPr>
              <a:t>C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1FED5E5-8CF5-46BD-B4C8-166F5B0F12D4}"/>
              </a:ext>
            </a:extLst>
          </p:cNvPr>
          <p:cNvSpPr txBox="1"/>
          <p:nvPr/>
        </p:nvSpPr>
        <p:spPr>
          <a:xfrm>
            <a:off x="5137253" y="3055090"/>
            <a:ext cx="2728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0070C0"/>
                </a:solidFill>
              </a:rPr>
              <a:t>a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3F6C00E-1E4A-4819-84AA-C9F7DA2B3853}"/>
              </a:ext>
            </a:extLst>
          </p:cNvPr>
          <p:cNvSpPr txBox="1"/>
          <p:nvPr/>
        </p:nvSpPr>
        <p:spPr>
          <a:xfrm>
            <a:off x="5467849" y="2090422"/>
            <a:ext cx="272845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FF0000"/>
                </a:solidFill>
              </a:rPr>
              <a:t>C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8A01383A-AAB1-4729-B8EB-501CA0F79C57}"/>
              </a:ext>
            </a:extLst>
          </p:cNvPr>
          <p:cNvCxnSpPr>
            <a:cxnSpLocks/>
          </p:cNvCxnSpPr>
          <p:nvPr/>
        </p:nvCxnSpPr>
        <p:spPr>
          <a:xfrm>
            <a:off x="5262563" y="2324893"/>
            <a:ext cx="68341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4D5C1AE-F0B0-4F32-BD0B-2A3EC8C18830}"/>
                  </a:ext>
                </a:extLst>
              </p:cNvPr>
              <p:cNvSpPr txBox="1"/>
              <p:nvPr/>
            </p:nvSpPr>
            <p:spPr>
              <a:xfrm>
                <a:off x="5859706" y="1915080"/>
                <a:ext cx="55390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4D5C1AE-F0B0-4F32-BD0B-2A3EC8C188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9706" y="1915080"/>
                <a:ext cx="553906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F9E54D29-478D-4F17-812B-5B004542F913}"/>
                  </a:ext>
                </a:extLst>
              </p:cNvPr>
              <p:cNvSpPr txBox="1"/>
              <p:nvPr/>
            </p:nvSpPr>
            <p:spPr>
              <a:xfrm>
                <a:off x="5866046" y="3043523"/>
                <a:ext cx="55390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F9E54D29-478D-4F17-812B-5B004542F9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6046" y="3043523"/>
                <a:ext cx="553906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Rectangle 43">
            <a:extLst>
              <a:ext uri="{FF2B5EF4-FFF2-40B4-BE49-F238E27FC236}">
                <a16:creationId xmlns:a16="http://schemas.microsoft.com/office/drawing/2014/main" id="{57625885-4DF2-4262-AD60-9ACC5F6A0AD7}"/>
              </a:ext>
            </a:extLst>
          </p:cNvPr>
          <p:cNvSpPr/>
          <p:nvPr/>
        </p:nvSpPr>
        <p:spPr>
          <a:xfrm>
            <a:off x="3849330" y="4471799"/>
            <a:ext cx="199103" cy="3032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D01D42E6-D88D-4D49-B5D8-C318FE480F8E}"/>
              </a:ext>
            </a:extLst>
          </p:cNvPr>
          <p:cNvSpPr/>
          <p:nvPr/>
        </p:nvSpPr>
        <p:spPr>
          <a:xfrm>
            <a:off x="5815473" y="2566641"/>
            <a:ext cx="199103" cy="3032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6B44D9EF-E95A-4A80-AA40-A68D1D8F9666}"/>
              </a:ext>
            </a:extLst>
          </p:cNvPr>
          <p:cNvCxnSpPr>
            <a:stCxn id="44" idx="3"/>
            <a:endCxn id="45" idx="3"/>
          </p:cNvCxnSpPr>
          <p:nvPr/>
        </p:nvCxnSpPr>
        <p:spPr>
          <a:xfrm flipV="1">
            <a:off x="4048433" y="2718273"/>
            <a:ext cx="1966143" cy="1905158"/>
          </a:xfrm>
          <a:prstGeom prst="bentConnector3">
            <a:avLst>
              <a:gd name="adj1" fmla="val 136381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B1CDA515-FB30-471B-A48F-5B5D7B6BF066}"/>
              </a:ext>
            </a:extLst>
          </p:cNvPr>
          <p:cNvSpPr/>
          <p:nvPr/>
        </p:nvSpPr>
        <p:spPr>
          <a:xfrm>
            <a:off x="5538019" y="5683403"/>
            <a:ext cx="330450" cy="27699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232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500"/>
                            </p:stCondLst>
                            <p:childTnLst>
                              <p:par>
                                <p:cTn id="4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000"/>
                            </p:stCondLst>
                            <p:childTnLst>
                              <p:par>
                                <p:cTn id="46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000"/>
                            </p:stCondLst>
                            <p:childTnLst>
                              <p:par>
                                <p:cTn id="6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500"/>
                            </p:stCondLst>
                            <p:childTnLst>
                              <p:par>
                                <p:cTn id="72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2000"/>
                            </p:stCondLst>
                            <p:childTnLst>
                              <p:par>
                                <p:cTn id="7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  <p:bldP spid="15" grpId="0"/>
      <p:bldP spid="16" grpId="0"/>
      <p:bldP spid="38" grpId="0"/>
      <p:bldP spid="38" grpId="1"/>
      <p:bldP spid="39" grpId="0"/>
      <p:bldP spid="39" grpId="1"/>
      <p:bldP spid="40" grpId="0" animBg="1"/>
      <p:bldP spid="40" grpId="1" animBg="1"/>
      <p:bldP spid="41" grpId="0"/>
      <p:bldP spid="41" grpId="1"/>
      <p:bldP spid="42" grpId="0"/>
      <p:bldP spid="42" grpId="1"/>
      <p:bldP spid="42" grpId="2"/>
      <p:bldP spid="45" grpId="0" animBg="1"/>
      <p:bldP spid="50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C0B485D0-FDCB-4A6F-BD60-9F39EC0D7E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428" y="1348047"/>
            <a:ext cx="8257143" cy="416190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Perimeter of Ellipse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73821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Perimeter of Ellipse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99D651-D07F-4411-B390-4A55C3F2D4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183" y="1603492"/>
            <a:ext cx="8883634" cy="3073922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669EA241-D892-406B-AE0D-9CCD0E0A0353}"/>
              </a:ext>
            </a:extLst>
          </p:cNvPr>
          <p:cNvGrpSpPr/>
          <p:nvPr/>
        </p:nvGrpSpPr>
        <p:grpSpPr>
          <a:xfrm>
            <a:off x="3532239" y="4771103"/>
            <a:ext cx="1954161" cy="1076632"/>
            <a:chOff x="3532239" y="4771103"/>
            <a:chExt cx="1954161" cy="10766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0FC332B6-A0BC-4390-A972-4F7388CC2FD8}"/>
                    </a:ext>
                  </a:extLst>
                </p:cNvPr>
                <p:cNvSpPr txBox="1"/>
                <p:nvPr/>
              </p:nvSpPr>
              <p:spPr>
                <a:xfrm>
                  <a:off x="3680759" y="4938837"/>
                  <a:ext cx="1657120" cy="74116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sSup>
                              <m:sSupPr>
                                <m:ctrlPr>
                                  <a:rPr lang="en-US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0FC332B6-A0BC-4390-A972-4F7388CC2F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80759" y="4938837"/>
                  <a:ext cx="1657120" cy="74116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808F594-BBA0-4CE2-B883-05019BAEA7C7}"/>
                </a:ext>
              </a:extLst>
            </p:cNvPr>
            <p:cNvSpPr/>
            <p:nvPr/>
          </p:nvSpPr>
          <p:spPr>
            <a:xfrm>
              <a:off x="3532239" y="4771103"/>
              <a:ext cx="1954161" cy="107663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96484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Perimeter of Ellipse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28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AF699B2-7630-47D8-996E-0E29DB3D602F}"/>
                  </a:ext>
                </a:extLst>
              </p:cNvPr>
              <p:cNvSpPr txBox="1"/>
              <p:nvPr/>
            </p:nvSpPr>
            <p:spPr>
              <a:xfrm>
                <a:off x="522876" y="2639769"/>
                <a:ext cx="2665666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func>
                                    <m:func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func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func>
                                    <m:func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r>
                                        <a:rPr lang="en-US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func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AF699B2-7630-47D8-996E-0E29DB3D60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876" y="2639769"/>
                <a:ext cx="2665666" cy="55579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1589E04-4B03-4C4E-B0F2-3EA60B163CE7}"/>
                  </a:ext>
                </a:extLst>
              </p:cNvPr>
              <p:cNvSpPr txBox="1"/>
              <p:nvPr/>
            </p:nvSpPr>
            <p:spPr>
              <a:xfrm>
                <a:off x="452889" y="3544212"/>
                <a:ext cx="2805640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func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p>
                                <m:sSup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r>
                                        <a:rPr lang="en-US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func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1589E04-4B03-4C4E-B0F2-3EA60B163C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889" y="3544212"/>
                <a:ext cx="2805640" cy="55579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BCF33814-E3D6-4D97-B8DC-11157C5D19E3}"/>
              </a:ext>
            </a:extLst>
          </p:cNvPr>
          <p:cNvGrpSpPr/>
          <p:nvPr/>
        </p:nvGrpSpPr>
        <p:grpSpPr>
          <a:xfrm>
            <a:off x="2129952" y="1684864"/>
            <a:ext cx="1156599" cy="606255"/>
            <a:chOff x="2098222" y="1684864"/>
            <a:chExt cx="1156599" cy="60625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62397F1B-20DB-47A4-957A-F076F3039286}"/>
                    </a:ext>
                  </a:extLst>
                </p:cNvPr>
                <p:cNvSpPr txBox="1"/>
                <p:nvPr/>
              </p:nvSpPr>
              <p:spPr>
                <a:xfrm>
                  <a:off x="2098222" y="1684864"/>
                  <a:ext cx="115659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62397F1B-20DB-47A4-957A-F076F30392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98222" y="1684864"/>
                  <a:ext cx="1156599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5263" r="-1053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01EF05F3-4E4C-4A23-A0B9-FFA0AD27984B}"/>
                    </a:ext>
                  </a:extLst>
                </p:cNvPr>
                <p:cNvSpPr txBox="1"/>
                <p:nvPr/>
              </p:nvSpPr>
              <p:spPr>
                <a:xfrm>
                  <a:off x="2098222" y="2014120"/>
                  <a:ext cx="112575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01EF05F3-4E4C-4A23-A0B9-FFA0AD27984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98222" y="2014120"/>
                  <a:ext cx="1125757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7568" r="-1081" b="-2391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978EADE-B2E7-48AE-98C7-D59A36C12E2D}"/>
                  </a:ext>
                </a:extLst>
              </p:cNvPr>
              <p:cNvSpPr txBox="1"/>
              <p:nvPr/>
            </p:nvSpPr>
            <p:spPr>
              <a:xfrm>
                <a:off x="424868" y="1677026"/>
                <a:ext cx="1250086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978EADE-B2E7-48AE-98C7-D59A36C12E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868" y="1677026"/>
                <a:ext cx="1250086" cy="55579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0C1338F-B104-4474-B40B-F48731181249}"/>
                  </a:ext>
                </a:extLst>
              </p:cNvPr>
              <p:cNvSpPr txBox="1"/>
              <p:nvPr/>
            </p:nvSpPr>
            <p:spPr>
              <a:xfrm>
                <a:off x="708215" y="4448655"/>
                <a:ext cx="229498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𝑐𝑜𝑠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𝑠𝑖𝑛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0C1338F-B104-4474-B40B-F487311812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215" y="4448655"/>
                <a:ext cx="2294987" cy="276999"/>
              </a:xfrm>
              <a:prstGeom prst="rect">
                <a:avLst/>
              </a:prstGeom>
              <a:blipFill>
                <a:blip r:embed="rId7"/>
                <a:stretch>
                  <a:fillRect l="-1061" t="-4444" r="-1857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DE30A097-AC2B-4BF5-9D95-871C6AFFEA18}"/>
              </a:ext>
            </a:extLst>
          </p:cNvPr>
          <p:cNvSpPr txBox="1"/>
          <p:nvPr/>
        </p:nvSpPr>
        <p:spPr>
          <a:xfrm>
            <a:off x="352215" y="4875949"/>
            <a:ext cx="28056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An ellipse is just a circle where x and y coordinates are scaled </a:t>
            </a:r>
            <a:r>
              <a:rPr lang="en-US" i="1" dirty="0">
                <a:solidFill>
                  <a:srgbClr val="7030A0"/>
                </a:solidFill>
              </a:rPr>
              <a:t>independently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1208AB0-2ADF-4A22-AE9F-7D2C085CB9F7}"/>
                  </a:ext>
                </a:extLst>
              </p:cNvPr>
              <p:cNvSpPr txBox="1"/>
              <p:nvPr/>
            </p:nvSpPr>
            <p:spPr>
              <a:xfrm>
                <a:off x="5317281" y="2376812"/>
                <a:ext cx="2356992" cy="5259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𝑑𝑠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1208AB0-2ADF-4A22-AE9F-7D2C085CB9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7281" y="2376812"/>
                <a:ext cx="2356992" cy="52597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91E1E61-0853-4798-ADCA-A3F6A366EC93}"/>
                  </a:ext>
                </a:extLst>
              </p:cNvPr>
              <p:cNvSpPr txBox="1"/>
              <p:nvPr/>
            </p:nvSpPr>
            <p:spPr>
              <a:xfrm>
                <a:off x="6017088" y="1564573"/>
                <a:ext cx="952312" cy="7265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𝑑𝑠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91E1E61-0853-4798-ADCA-A3F6A366EC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7088" y="1564573"/>
                <a:ext cx="952312" cy="72654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7E0D2A3-7869-4317-9BDB-01B794AD04F5}"/>
                  </a:ext>
                </a:extLst>
              </p:cNvPr>
              <p:cNvSpPr txBox="1"/>
              <p:nvPr/>
            </p:nvSpPr>
            <p:spPr>
              <a:xfrm>
                <a:off x="5119086" y="3027819"/>
                <a:ext cx="2748316" cy="7265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ad>
                            <m:radPr>
                              <m:deg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7E0D2A3-7869-4317-9BDB-01B794AD04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9086" y="3027819"/>
                <a:ext cx="2748316" cy="72654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2192FFD-8223-4DD3-88F0-4C973D211BDC}"/>
                  </a:ext>
                </a:extLst>
              </p:cNvPr>
              <p:cNvSpPr txBox="1"/>
              <p:nvPr/>
            </p:nvSpPr>
            <p:spPr>
              <a:xfrm>
                <a:off x="4200982" y="4688236"/>
                <a:ext cx="4584525" cy="6227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𝑝𝑒𝑟𝑖𝑚𝑒𝑡𝑒𝑟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  <m:e>
                          <m:rad>
                            <m:radPr>
                              <m:deg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𝑠𝑖𝑛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𝑐𝑜𝑠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</m:e>
                          </m:rad>
                          <m:r>
                            <a:rPr lang="el-G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ⅆ</m:t>
                          </m:r>
                          <m:r>
                            <a:rPr lang="el-G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2192FFD-8223-4DD3-88F0-4C973D211B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0982" y="4688236"/>
                <a:ext cx="4584525" cy="62279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F4F0FE2-08B2-4D10-9F2D-B892D705298D}"/>
                  </a:ext>
                </a:extLst>
              </p:cNvPr>
              <p:cNvSpPr txBox="1"/>
              <p:nvPr/>
            </p:nvSpPr>
            <p:spPr>
              <a:xfrm>
                <a:off x="4753217" y="3789134"/>
                <a:ext cx="3480055" cy="7265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ad>
                            <m:radPr>
                              <m:deg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𝑠𝑖𝑛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𝑐𝑜𝑠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</m:e>
                          </m:rad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F4F0FE2-08B2-4D10-9F2D-B892D70529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3217" y="3789134"/>
                <a:ext cx="3480055" cy="726546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8DB44B81-BE8C-482C-AC9B-926DA9F81C05}"/>
              </a:ext>
            </a:extLst>
          </p:cNvPr>
          <p:cNvSpPr txBox="1"/>
          <p:nvPr/>
        </p:nvSpPr>
        <p:spPr>
          <a:xfrm>
            <a:off x="6811912" y="1706866"/>
            <a:ext cx="1651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Arc Length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0C69837-55F8-4768-A8AD-51D5AFEF67DB}"/>
              </a:ext>
            </a:extLst>
          </p:cNvPr>
          <p:cNvSpPr txBox="1"/>
          <p:nvPr/>
        </p:nvSpPr>
        <p:spPr>
          <a:xfrm>
            <a:off x="5055130" y="5476114"/>
            <a:ext cx="28056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We can </a:t>
            </a:r>
            <a:r>
              <a:rPr lang="en-US" b="1" i="1" dirty="0"/>
              <a:t>only</a:t>
            </a:r>
            <a:r>
              <a:rPr lang="en-US" dirty="0">
                <a:solidFill>
                  <a:srgbClr val="7030A0"/>
                </a:solidFill>
              </a:rPr>
              <a:t> numerically estimate this integral!</a:t>
            </a:r>
          </a:p>
        </p:txBody>
      </p:sp>
    </p:spTree>
    <p:extLst>
      <p:ext uri="{BB962C8B-B14F-4D97-AF65-F5344CB8AC3E}">
        <p14:creationId xmlns:p14="http://schemas.microsoft.com/office/powerpoint/2010/main" val="2010058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3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Perimeter of Ellipse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29</a:t>
            </a:fld>
            <a:endParaRPr lang="en-US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9A26CA0-873A-43AD-B717-C27EFA0E3B8A}"/>
              </a:ext>
            </a:extLst>
          </p:cNvPr>
          <p:cNvGrpSpPr/>
          <p:nvPr/>
        </p:nvGrpSpPr>
        <p:grpSpPr>
          <a:xfrm>
            <a:off x="675800" y="1642767"/>
            <a:ext cx="2861683" cy="614093"/>
            <a:chOff x="393138" y="1677026"/>
            <a:chExt cx="2861683" cy="614093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81F97E78-E312-43D9-88B9-2B4FAD19107C}"/>
                </a:ext>
              </a:extLst>
            </p:cNvPr>
            <p:cNvGrpSpPr/>
            <p:nvPr/>
          </p:nvGrpSpPr>
          <p:grpSpPr>
            <a:xfrm>
              <a:off x="2098222" y="1684864"/>
              <a:ext cx="1156599" cy="606255"/>
              <a:chOff x="2098222" y="1684864"/>
              <a:chExt cx="1156599" cy="60625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A3F96033-3362-428C-B592-58CE5E0681A9}"/>
                      </a:ext>
                    </a:extLst>
                  </p:cNvPr>
                  <p:cNvSpPr txBox="1"/>
                  <p:nvPr/>
                </p:nvSpPr>
                <p:spPr>
                  <a:xfrm>
                    <a:off x="2098222" y="1684864"/>
                    <a:ext cx="1156599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A3F96033-3362-428C-B592-58CE5E0681A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98222" y="1684864"/>
                    <a:ext cx="1156599" cy="276999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l="-5291" r="-1058" b="-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A0B412F4-0247-46E4-B571-4E2765C38CC2}"/>
                      </a:ext>
                    </a:extLst>
                  </p:cNvPr>
                  <p:cNvSpPr txBox="1"/>
                  <p:nvPr/>
                </p:nvSpPr>
                <p:spPr>
                  <a:xfrm>
                    <a:off x="2098222" y="2014120"/>
                    <a:ext cx="1125757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A0B412F4-0247-46E4-B571-4E2765C38CC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98222" y="2014120"/>
                    <a:ext cx="1125757" cy="276999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7609" r="-1087" b="-2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0F46A700-58C6-4454-8489-9A30C3EA8D20}"/>
                    </a:ext>
                  </a:extLst>
                </p:cNvPr>
                <p:cNvSpPr txBox="1"/>
                <p:nvPr/>
              </p:nvSpPr>
              <p:spPr>
                <a:xfrm>
                  <a:off x="393138" y="1677026"/>
                  <a:ext cx="1250086" cy="55579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sSup>
                              <m:sSup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0F46A700-58C6-4454-8489-9A30C3EA8D2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3138" y="1677026"/>
                  <a:ext cx="1250086" cy="555793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2424941-2FFB-4E7A-ABD8-112C4614404F}"/>
                  </a:ext>
                </a:extLst>
              </p:cNvPr>
              <p:cNvSpPr txBox="1"/>
              <p:nvPr/>
            </p:nvSpPr>
            <p:spPr>
              <a:xfrm>
                <a:off x="1083380" y="2449014"/>
                <a:ext cx="204652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=100,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1…</m:t>
                      </m:r>
                      <m:r>
                        <a:rPr lang="en-US" b="0" i="1" smtClean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2424941-2FFB-4E7A-ABD8-112C461440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3380" y="2449014"/>
                <a:ext cx="2046522" cy="276999"/>
              </a:xfrm>
              <a:prstGeom prst="rect">
                <a:avLst/>
              </a:prstGeom>
              <a:blipFill>
                <a:blip r:embed="rId5"/>
                <a:stretch>
                  <a:fillRect l="-1194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1" name="Picture 30">
            <a:extLst>
              <a:ext uri="{FF2B5EF4-FFF2-40B4-BE49-F238E27FC236}">
                <a16:creationId xmlns:a16="http://schemas.microsoft.com/office/drawing/2014/main" id="{01DF5F5D-E90F-4F27-B1DA-4983752A80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7589" y="2976467"/>
            <a:ext cx="3238105" cy="162467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61FA0AF-2226-4006-962D-F47F51DC58FE}"/>
                  </a:ext>
                </a:extLst>
              </p:cNvPr>
              <p:cNvSpPr txBox="1"/>
              <p:nvPr/>
            </p:nvSpPr>
            <p:spPr>
              <a:xfrm>
                <a:off x="398449" y="4851595"/>
                <a:ext cx="3416383" cy="6227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  <m:e>
                          <m:rad>
                            <m:radPr>
                              <m:deg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𝑠𝑖𝑛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𝑐𝑜𝑠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</m:e>
                          </m:rad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61FA0AF-2226-4006-962D-F47F51DC58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449" y="4851595"/>
                <a:ext cx="3416383" cy="62279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4" name="Picture 33">
            <a:extLst>
              <a:ext uri="{FF2B5EF4-FFF2-40B4-BE49-F238E27FC236}">
                <a16:creationId xmlns:a16="http://schemas.microsoft.com/office/drawing/2014/main" id="{1BE3D84E-7592-4832-9E67-AA62548742B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23459" y="1399136"/>
            <a:ext cx="1329085" cy="4779335"/>
          </a:xfrm>
          <a:prstGeom prst="rect">
            <a:avLst/>
          </a:prstGeom>
        </p:spPr>
      </p:pic>
      <p:grpSp>
        <p:nvGrpSpPr>
          <p:cNvPr id="41" name="Group 40">
            <a:extLst>
              <a:ext uri="{FF2B5EF4-FFF2-40B4-BE49-F238E27FC236}">
                <a16:creationId xmlns:a16="http://schemas.microsoft.com/office/drawing/2014/main" id="{3639D808-568B-4BC6-9EEB-A80047F077E3}"/>
              </a:ext>
            </a:extLst>
          </p:cNvPr>
          <p:cNvGrpSpPr/>
          <p:nvPr/>
        </p:nvGrpSpPr>
        <p:grpSpPr>
          <a:xfrm>
            <a:off x="5641508" y="1469049"/>
            <a:ext cx="3253327" cy="2513928"/>
            <a:chOff x="5641331" y="3788804"/>
            <a:chExt cx="3253327" cy="251392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4EB9290F-F84C-404F-B2DC-B301F5330404}"/>
                    </a:ext>
                  </a:extLst>
                </p:cNvPr>
                <p:cNvSpPr txBox="1"/>
                <p:nvPr/>
              </p:nvSpPr>
              <p:spPr>
                <a:xfrm>
                  <a:off x="5713192" y="3788804"/>
                  <a:ext cx="3071132" cy="9233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rgbClr val="7030A0"/>
                      </a:solidFill>
                    </a:rPr>
                    <a:t>In 1913, Ramanujan offered an approximation formula for the perimeter </a:t>
                  </a:r>
                  <a14:m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</m:oMath>
                  </a14:m>
                  <a:r>
                    <a:rPr lang="en-US" dirty="0">
                      <a:solidFill>
                        <a:srgbClr val="7030A0"/>
                      </a:solidFill>
                    </a:rPr>
                    <a:t> of an ellipse</a:t>
                  </a:r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4EB9290F-F84C-404F-B2DC-B301F533040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13192" y="3788804"/>
                  <a:ext cx="3071132" cy="923330"/>
                </a:xfrm>
                <a:prstGeom prst="rect">
                  <a:avLst/>
                </a:prstGeom>
                <a:blipFill>
                  <a:blip r:embed="rId9"/>
                  <a:stretch>
                    <a:fillRect l="-1389" t="-3974" r="-2976" b="-993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9DCF6A0E-9019-4C08-A97C-2C4311139773}"/>
                    </a:ext>
                  </a:extLst>
                </p:cNvPr>
                <p:cNvSpPr txBox="1"/>
                <p:nvPr/>
              </p:nvSpPr>
              <p:spPr>
                <a:xfrm>
                  <a:off x="5641331" y="4930993"/>
                  <a:ext cx="3253327" cy="62235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≈</m:t>
                        </m:r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1+</m:t>
                            </m:r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h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10+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4−3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</m:rad>
                              </m:den>
                            </m:f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9DCF6A0E-9019-4C08-A97C-2C431113977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41331" y="4930993"/>
                  <a:ext cx="3253327" cy="622350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74E03CE4-4E78-4D76-A69C-FAD228412606}"/>
                    </a:ext>
                  </a:extLst>
                </p:cNvPr>
                <p:cNvSpPr txBox="1"/>
                <p:nvPr/>
              </p:nvSpPr>
              <p:spPr>
                <a:xfrm>
                  <a:off x="6696214" y="5772202"/>
                  <a:ext cx="1026178" cy="53053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74E03CE4-4E78-4D76-A69C-FAD2284126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96214" y="5772202"/>
                  <a:ext cx="1026178" cy="530530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878A96C7-F9F4-4A2B-95CC-57EDEB4E6B9B}"/>
              </a:ext>
            </a:extLst>
          </p:cNvPr>
          <p:cNvGrpSpPr/>
          <p:nvPr/>
        </p:nvGrpSpPr>
        <p:grpSpPr>
          <a:xfrm>
            <a:off x="6233301" y="4441715"/>
            <a:ext cx="2031268" cy="2146854"/>
            <a:chOff x="6266893" y="1194712"/>
            <a:chExt cx="2031268" cy="2146854"/>
          </a:xfrm>
        </p:grpSpPr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2EFA4B03-AAB7-452A-A2F1-672561654F7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696214" y="1194712"/>
              <a:ext cx="1172626" cy="1465783"/>
            </a:xfrm>
            <a:prstGeom prst="rect">
              <a:avLst/>
            </a:prstGeom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AF285DD-FC3B-49F2-8398-86F27BF7EA2D}"/>
                </a:ext>
              </a:extLst>
            </p:cNvPr>
            <p:cNvSpPr txBox="1"/>
            <p:nvPr/>
          </p:nvSpPr>
          <p:spPr>
            <a:xfrm>
              <a:off x="6266893" y="2726013"/>
              <a:ext cx="2031268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Srinivasa Ramanujan</a:t>
              </a:r>
            </a:p>
            <a:p>
              <a:pPr algn="ctr"/>
              <a:r>
                <a:rPr lang="en-US" sz="1600" dirty="0"/>
                <a:t>(1887-1920</a:t>
              </a:r>
              <a:r>
                <a:rPr lang="en-US" dirty="0"/>
                <a:t>)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7634652-E935-43B6-9F60-29FAEBE34418}"/>
                  </a:ext>
                </a:extLst>
              </p:cNvPr>
              <p:cNvSpPr txBox="1"/>
              <p:nvPr/>
            </p:nvSpPr>
            <p:spPr>
              <a:xfrm>
                <a:off x="624448" y="5630365"/>
                <a:ext cx="307113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We will keep the major axis length </a:t>
                </a:r>
                <a:r>
                  <a:rPr lang="en-US" b="1" dirty="0">
                    <a:solidFill>
                      <a:srgbClr val="7030A0"/>
                    </a:solidFill>
                  </a:rPr>
                  <a:t>fixed</a:t>
                </a:r>
                <a:r>
                  <a:rPr lang="en-US" dirty="0">
                    <a:solidFill>
                      <a:srgbClr val="7030A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=100)</m:t>
                    </m:r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7634652-E935-43B6-9F60-29FAEBE344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448" y="5630365"/>
                <a:ext cx="3071132" cy="646331"/>
              </a:xfrm>
              <a:prstGeom prst="rect">
                <a:avLst/>
              </a:prstGeom>
              <a:blipFill>
                <a:blip r:embed="rId13"/>
                <a:stretch>
                  <a:fillRect t="-5660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05972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32" grpId="0"/>
      <p:bldP spid="2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Modelling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093029" y="1468581"/>
                <a:ext cx="4282984" cy="4589689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Find an equation to model the tape counter as a function of playing time</a:t>
                </a:r>
                <a:endParaRPr lang="en-US" sz="2400" b="1" dirty="0"/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b="1" dirty="0"/>
                  <a:t>X</a:t>
                </a:r>
                <a:r>
                  <a:rPr lang="en-US" sz="2000" dirty="0"/>
                  <a:t> is the number of </a:t>
                </a:r>
                <a:r>
                  <a:rPr lang="en-US" sz="2000" b="1" dirty="0">
                    <a:solidFill>
                      <a:srgbClr val="FF0000"/>
                    </a:solidFill>
                  </a:rPr>
                  <a:t>10-minute blocks</a:t>
                </a:r>
                <a:r>
                  <a:rPr lang="en-US" sz="2000" dirty="0"/>
                  <a:t> the tape has been playing from the beginning (1…8)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b="1" dirty="0"/>
                  <a:t>Y</a:t>
                </a:r>
                <a:r>
                  <a:rPr lang="en-US" sz="2000" dirty="0"/>
                  <a:t> is the counter on the tape player (linear feet)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With a precise model we can answer this question:</a:t>
                </a:r>
              </a:p>
              <a:p>
                <a:pPr marL="457200" lvl="1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r>
                  <a:rPr lang="en-US" sz="2000" dirty="0">
                    <a:solidFill>
                      <a:srgbClr val="00B050"/>
                    </a:solidFill>
                  </a:rPr>
                  <a:t>Where should we stop the tape to be </a:t>
                </a:r>
                <a:r>
                  <a:rPr lang="en-US" sz="2000" b="1" u="sng" dirty="0">
                    <a:solidFill>
                      <a:srgbClr val="00B050"/>
                    </a:solidFill>
                  </a:rPr>
                  <a:t>65</a:t>
                </a:r>
                <a:r>
                  <a:rPr lang="en-US" sz="2000" dirty="0">
                    <a:solidFill>
                      <a:srgbClr val="00B050"/>
                    </a:solidFill>
                  </a:rPr>
                  <a:t> minutes into the recording?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=6.5</m:t>
                        </m:r>
                      </m:e>
                    </m:d>
                  </m:oMath>
                </a14:m>
                <a:endParaRPr lang="en-US" sz="2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93029" y="1468581"/>
                <a:ext cx="4282984" cy="4589689"/>
              </a:xfrm>
              <a:blipFill>
                <a:blip r:embed="rId3"/>
                <a:stretch>
                  <a:fillRect l="-1849" t="-1859" r="-18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141" y="1468581"/>
            <a:ext cx="3166906" cy="211292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650" y="3804911"/>
            <a:ext cx="2852379" cy="2551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550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Perimeter of Ellipse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30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61FA0AF-2226-4006-962D-F47F51DC58FE}"/>
                  </a:ext>
                </a:extLst>
              </p:cNvPr>
              <p:cNvSpPr txBox="1"/>
              <p:nvPr/>
            </p:nvSpPr>
            <p:spPr>
              <a:xfrm>
                <a:off x="505099" y="2724197"/>
                <a:ext cx="3974165" cy="6227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  <m:e>
                          <m:rad>
                            <m:radPr>
                              <m:deg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𝑠𝑖𝑛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𝑐𝑜𝑠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</m:e>
                          </m:rad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61FA0AF-2226-4006-962D-F47F51DC58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099" y="2724197"/>
                <a:ext cx="3974165" cy="62279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EA4F73F-7461-4B38-BCAE-A1D15A3DDE44}"/>
                  </a:ext>
                </a:extLst>
              </p:cNvPr>
              <p:cNvSpPr txBox="1"/>
              <p:nvPr/>
            </p:nvSpPr>
            <p:spPr>
              <a:xfrm>
                <a:off x="628650" y="1462323"/>
                <a:ext cx="3727063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Ramanujan's estimate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is meant for small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such as when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where the ellipse is very close to a circle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EA4F73F-7461-4B38-BCAE-A1D15A3DDE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1462323"/>
                <a:ext cx="3727063" cy="923330"/>
              </a:xfrm>
              <a:prstGeom prst="rect">
                <a:avLst/>
              </a:prstGeom>
              <a:blipFill>
                <a:blip r:embed="rId3"/>
                <a:stretch>
                  <a:fillRect l="-1307" t="-3974" r="-2451" b="-9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847F387-9378-479C-A283-0F1BD328E622}"/>
                  </a:ext>
                </a:extLst>
              </p:cNvPr>
              <p:cNvSpPr txBox="1"/>
              <p:nvPr/>
            </p:nvSpPr>
            <p:spPr>
              <a:xfrm>
                <a:off x="794056" y="3595948"/>
                <a:ext cx="3434723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10+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4−3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rad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847F387-9378-479C-A283-0F1BD328E6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056" y="3595948"/>
                <a:ext cx="3434723" cy="62235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622B924-3068-47AA-A64D-FE0EB43502B7}"/>
                  </a:ext>
                </a:extLst>
              </p:cNvPr>
              <p:cNvSpPr txBox="1"/>
              <p:nvPr/>
            </p:nvSpPr>
            <p:spPr>
              <a:xfrm>
                <a:off x="5621623" y="1682706"/>
                <a:ext cx="204652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=100,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1…</m:t>
                      </m:r>
                      <m:r>
                        <a:rPr lang="en-US" b="0" i="1" smtClean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622B924-3068-47AA-A64D-FE0EB43502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1623" y="1682706"/>
                <a:ext cx="2046522" cy="276999"/>
              </a:xfrm>
              <a:prstGeom prst="rect">
                <a:avLst/>
              </a:prstGeom>
              <a:blipFill>
                <a:blip r:embed="rId5"/>
                <a:stretch>
                  <a:fillRect l="-1190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B696D6F-8299-4EB6-B1E7-48A41BE83CCB}"/>
                  </a:ext>
                </a:extLst>
              </p:cNvPr>
              <p:cNvSpPr txBox="1"/>
              <p:nvPr/>
            </p:nvSpPr>
            <p:spPr>
              <a:xfrm>
                <a:off x="1714404" y="5538779"/>
                <a:ext cx="1555554" cy="6162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𝑒𝑟𝑟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B696D6F-8299-4EB6-B1E7-48A41BE83C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4404" y="5538779"/>
                <a:ext cx="1555554" cy="61625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5F0B35BC-B42E-426C-A3FF-6E5F6CDD8740}"/>
                  </a:ext>
                </a:extLst>
              </p:cNvPr>
              <p:cNvSpPr txBox="1"/>
              <p:nvPr/>
            </p:nvSpPr>
            <p:spPr>
              <a:xfrm>
                <a:off x="628650" y="4667477"/>
                <a:ext cx="372706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Can we develop a function to adjust Ramanujan's formula when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?</a:t>
                </a: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5F0B35BC-B42E-426C-A3FF-6E5F6CDD87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4667477"/>
                <a:ext cx="3727063" cy="646331"/>
              </a:xfrm>
              <a:prstGeom prst="rect">
                <a:avLst/>
              </a:prstGeom>
              <a:blipFill>
                <a:blip r:embed="rId7"/>
                <a:stretch>
                  <a:fillRect t="-5660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9EDD034A-D4CC-4369-83EB-D04BC7BE9D1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54408" y="2353945"/>
            <a:ext cx="2380952" cy="343809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D5D0A24-B221-423A-809C-C9DD88A46075}"/>
              </a:ext>
            </a:extLst>
          </p:cNvPr>
          <p:cNvSpPr txBox="1"/>
          <p:nvPr/>
        </p:nvSpPr>
        <p:spPr>
          <a:xfrm>
            <a:off x="5169310" y="4004187"/>
            <a:ext cx="3180634" cy="1477328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Ramanujan's estimate was helpful because scientists did not have high-speed computers to numerically estimate the integral like we do today</a:t>
            </a:r>
          </a:p>
        </p:txBody>
      </p:sp>
    </p:spTree>
    <p:extLst>
      <p:ext uri="{BB962C8B-B14F-4D97-AF65-F5344CB8AC3E}">
        <p14:creationId xmlns:p14="http://schemas.microsoft.com/office/powerpoint/2010/main" val="271863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21" grpId="0"/>
      <p:bldP spid="30" grpId="0"/>
      <p:bldP spid="5" grpId="0"/>
      <p:bldP spid="33" grpId="0"/>
      <p:bldP spid="8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 </a:t>
            </a:r>
            <a:r>
              <a:rPr lang="en-US" sz="3200" dirty="0">
                <a:latin typeface="+mn-lt"/>
              </a:rPr>
              <a:t>ellipse_perimeter.py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4"/>
                <a:ext cx="7886700" cy="4589689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For an ellipse with </a:t>
                </a:r>
                <a:r>
                  <a:rPr lang="en-US" sz="2400" dirty="0">
                    <a:solidFill>
                      <a:srgbClr val="0070C0"/>
                    </a:solidFill>
                  </a:rPr>
                  <a:t>major</a:t>
                </a:r>
                <a:r>
                  <a:rPr lang="en-US" sz="2400" dirty="0"/>
                  <a:t> axis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sz="2400" i="1" dirty="0" smtClean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and </a:t>
                </a:r>
                <a:r>
                  <a:rPr lang="en-US" sz="2400" dirty="0">
                    <a:solidFill>
                      <a:srgbClr val="0070C0"/>
                    </a:solidFill>
                  </a:rPr>
                  <a:t>minor</a:t>
                </a:r>
                <a:r>
                  <a:rPr lang="en-US" sz="2400" dirty="0"/>
                  <a:t> axis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sz="2400" i="1" dirty="0" smtClean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2400" dirty="0"/>
                  <a:t>, consider the following two functions: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b="1" dirty="0" err="1"/>
                  <a:t>d_s</a:t>
                </a:r>
                <a:r>
                  <a:rPr lang="en-US" sz="2000" b="1" dirty="0"/>
                  <a:t>() </a:t>
                </a:r>
                <a:r>
                  <a:rPr lang="en-US" sz="2000" dirty="0"/>
                  <a:t>returns the differential unit of arc length on the perimeter of the ellipse at the passed-in value for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endParaRPr lang="en-US" sz="2000" dirty="0"/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b="1" dirty="0"/>
                  <a:t>ram() </a:t>
                </a:r>
                <a:r>
                  <a:rPr lang="en-US" sz="2000" dirty="0"/>
                  <a:t>returns </a:t>
                </a:r>
                <a:r>
                  <a:rPr lang="en-US" sz="2000" b="1" dirty="0">
                    <a:solidFill>
                      <a:srgbClr val="00B050"/>
                    </a:solidFill>
                  </a:rPr>
                  <a:t>Ramanujan'</a:t>
                </a:r>
                <a:r>
                  <a:rPr lang="en-US" sz="2000" dirty="0"/>
                  <a:t>s estimate for the perimeter of the ellipse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The code will then fit a </a:t>
                </a:r>
                <a:r>
                  <a:rPr lang="en-US" sz="2400" dirty="0">
                    <a:solidFill>
                      <a:srgbClr val="FF0000"/>
                    </a:solidFill>
                  </a:rPr>
                  <a:t>quadratic</a:t>
                </a:r>
                <a:r>
                  <a:rPr lang="en-US" sz="2400" dirty="0"/>
                  <a:t> curve through the points containing the relative error between the perimeter integral value and Ramanujan's estimate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This fitted quadratic terms will then be used to </a:t>
                </a:r>
                <a:r>
                  <a:rPr lang="en-US" sz="2400" b="1" i="1" dirty="0">
                    <a:solidFill>
                      <a:srgbClr val="7030A0"/>
                    </a:solidFill>
                  </a:rPr>
                  <a:t>adjust</a:t>
                </a:r>
                <a:r>
                  <a:rPr lang="en-US" sz="2400" dirty="0"/>
                  <a:t> Ramanujan's estimates to better match the values of the arc length integral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4"/>
                <a:ext cx="7886700" cy="4589689"/>
              </a:xfrm>
              <a:blipFill>
                <a:blip r:embed="rId2"/>
                <a:stretch>
                  <a:fillRect l="-1005" t="-1859" r="-16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6702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ellipse_perimeter.py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32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FB35BE2-3FA5-4848-9EA6-D1E1CEF01B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710" y="1413171"/>
            <a:ext cx="7050580" cy="5079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965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29AA44ED-29E5-458E-8A60-07E18E185A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3932" y="1791479"/>
            <a:ext cx="4076136" cy="47449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ellipse_perimeter.py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33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AF5E60B-47F2-444E-9237-1AD6D1F729C3}"/>
              </a:ext>
            </a:extLst>
          </p:cNvPr>
          <p:cNvSpPr/>
          <p:nvPr/>
        </p:nvSpPr>
        <p:spPr>
          <a:xfrm>
            <a:off x="3038169" y="6268065"/>
            <a:ext cx="715296" cy="256100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BF42E39-A6D7-4C44-AA9D-E9952320466A}"/>
              </a:ext>
            </a:extLst>
          </p:cNvPr>
          <p:cNvSpPr/>
          <p:nvPr/>
        </p:nvSpPr>
        <p:spPr>
          <a:xfrm>
            <a:off x="5777896" y="6265607"/>
            <a:ext cx="715296" cy="256100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752FABBD-1B4D-44F6-B03D-6E3AE6DDF10E}"/>
              </a:ext>
            </a:extLst>
          </p:cNvPr>
          <p:cNvCxnSpPr>
            <a:stCxn id="9" idx="0"/>
            <a:endCxn id="6" idx="0"/>
          </p:cNvCxnSpPr>
          <p:nvPr/>
        </p:nvCxnSpPr>
        <p:spPr>
          <a:xfrm rot="16200000" flipH="1" flipV="1">
            <a:off x="4764452" y="4896972"/>
            <a:ext cx="2458" cy="2739727"/>
          </a:xfrm>
          <a:prstGeom prst="bentConnector3">
            <a:avLst>
              <a:gd name="adj1" fmla="val -9300244"/>
            </a:avLst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0575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k-means Clustering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i="1" dirty="0"/>
                  <a:t>k</a:t>
                </a:r>
                <a:r>
                  <a:rPr lang="en-US" sz="2400" dirty="0"/>
                  <a:t>-means clustering aims to partition </a:t>
                </a:r>
                <a:r>
                  <a:rPr lang="en-US" sz="2400" b="1" i="1" dirty="0"/>
                  <a:t>n</a:t>
                </a:r>
                <a:r>
                  <a:rPr lang="en-US" sz="2400" dirty="0"/>
                  <a:t> observations into </a:t>
                </a:r>
                <a:r>
                  <a:rPr lang="en-US" sz="2400" b="1" i="1" dirty="0"/>
                  <a:t>k</a:t>
                </a:r>
                <a:r>
                  <a:rPr lang="en-US" sz="2400" dirty="0"/>
                  <a:t> clusters (where each cluster has its own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𝝁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point)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Each observation is assigned to the cluster whose </a:t>
                </a:r>
                <a14:m>
                  <m:oMath xmlns:m="http://schemas.openxmlformats.org/officeDocument/2006/math">
                    <m:r>
                      <a:rPr lang="en-US" sz="24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𝝁</m:t>
                    </m:r>
                    <m:r>
                      <a:rPr lang="en-US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point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is closest</a:t>
                </a:r>
                <a:r>
                  <a:rPr lang="en-US" sz="2400" dirty="0"/>
                  <a:t> to that observation’s point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The problem is computationally difficult (NP-hard); however, there are efficient heuristic algorithms that are commonly employed and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converge quickly to a local optimum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The term "</a:t>
                </a:r>
                <a:r>
                  <a:rPr lang="en-US" sz="2400" i="1" dirty="0"/>
                  <a:t>k</a:t>
                </a:r>
                <a:r>
                  <a:rPr lang="en-US" sz="2400" dirty="0"/>
                  <a:t>-means" was first used by James MacQueen in 1967, though the idea goes back to Hugo Steinhaus in 1957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A more efficient version was published Hartigan and Wong in </a:t>
                </a:r>
                <a:r>
                  <a:rPr lang="en-US" sz="2400" b="1" dirty="0"/>
                  <a:t>1979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05" t="-1961" r="-2087" b="-25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0312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k-means Clustering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35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5311" y="1297591"/>
            <a:ext cx="5233378" cy="5233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8738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k-means Clustering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36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4588" y="1669362"/>
            <a:ext cx="7054824" cy="4056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5454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k-means Clustering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A </a:t>
                </a:r>
                <a:r>
                  <a:rPr lang="en-US" sz="2400" b="1" dirty="0"/>
                  <a:t>one-to-many</a:t>
                </a:r>
                <a:r>
                  <a:rPr lang="en-US" sz="2400" dirty="0"/>
                  <a:t> mapping between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 clusters</a:t>
                </a:r>
                <a:r>
                  <a:rPr lang="en-US" sz="2400" dirty="0"/>
                  <a:t> and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data points</a:t>
                </a:r>
                <a:endParaRPr lang="en-US" sz="2400" b="1" dirty="0">
                  <a:solidFill>
                    <a:srgbClr val="0070C0"/>
                  </a:solidFill>
                </a:endParaRP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A </a:t>
                </a:r>
                <a:r>
                  <a:rPr lang="en-US" sz="2000" b="1" dirty="0">
                    <a:solidFill>
                      <a:srgbClr val="0070C0"/>
                    </a:solidFill>
                  </a:rPr>
                  <a:t>cluster</a:t>
                </a:r>
                <a:r>
                  <a:rPr lang="en-US" sz="2000" dirty="0"/>
                  <a:t> is a set of one or more unique data points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Every </a:t>
                </a:r>
                <a:r>
                  <a:rPr lang="en-US" sz="2000" b="1" dirty="0">
                    <a:solidFill>
                      <a:srgbClr val="00B050"/>
                    </a:solidFill>
                  </a:rPr>
                  <a:t>data point </a:t>
                </a:r>
                <a:r>
                  <a:rPr lang="en-US" sz="2000" dirty="0"/>
                  <a:t>must be </a:t>
                </a:r>
                <a:r>
                  <a:rPr lang="en-US" sz="2000" u="sng" dirty="0"/>
                  <a:t>assigned</a:t>
                </a:r>
                <a:r>
                  <a:rPr lang="en-US" sz="2000" dirty="0"/>
                  <a:t> to </a:t>
                </a:r>
                <a:r>
                  <a:rPr lang="en-US" sz="2000" b="1" dirty="0">
                    <a:solidFill>
                      <a:srgbClr val="FF0000"/>
                    </a:solidFill>
                  </a:rPr>
                  <a:t>only one</a:t>
                </a:r>
                <a:r>
                  <a:rPr lang="en-US" sz="2000" dirty="0"/>
                  <a:t> cluster at a time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Data points are initially assigned to clusters in a round-robin fashion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The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𝝁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point of each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cluster</a:t>
                </a:r>
                <a:r>
                  <a:rPr lang="en-US" sz="2400" dirty="0"/>
                  <a:t> is its geometric center (</a:t>
                </a:r>
                <a:r>
                  <a:rPr lang="en-US" sz="2400" b="1" dirty="0"/>
                  <a:t>centroid</a:t>
                </a:r>
                <a:r>
                  <a:rPr lang="en-US" sz="2400" dirty="0"/>
                  <a:t>) calculated by taking the average value (in each dimension) of </a:t>
                </a:r>
                <a:r>
                  <a:rPr lang="en-US" sz="2400" b="1" i="1" u="sng" dirty="0">
                    <a:solidFill>
                      <a:srgbClr val="FF0000"/>
                    </a:solidFill>
                  </a:rPr>
                  <a:t>only</a:t>
                </a:r>
                <a:r>
                  <a:rPr lang="en-US" sz="2400" dirty="0"/>
                  <a:t> the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data points </a:t>
                </a:r>
                <a:r>
                  <a:rPr lang="en-US" sz="2400" dirty="0"/>
                  <a:t>assigned to that cluster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Assignments </a:t>
                </a:r>
                <a:r>
                  <a:rPr lang="en-US" sz="2400" i="1" dirty="0"/>
                  <a:t>can</a:t>
                </a:r>
                <a:r>
                  <a:rPr lang="en-US" sz="2400" dirty="0"/>
                  <a:t> change the </a:t>
                </a:r>
                <a14:m>
                  <m:oMath xmlns:m="http://schemas.openxmlformats.org/officeDocument/2006/math">
                    <m:r>
                      <a:rPr lang="en-US" sz="24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𝝁</m:t>
                    </m:r>
                  </m:oMath>
                </a14:m>
                <a:r>
                  <a:rPr lang="en-US" sz="2400" dirty="0"/>
                  <a:t> points… which then </a:t>
                </a:r>
                <a:r>
                  <a:rPr lang="en-US" sz="2400" i="1" dirty="0"/>
                  <a:t>can</a:t>
                </a:r>
                <a:r>
                  <a:rPr lang="en-US" sz="2400" dirty="0"/>
                  <a:t> change the assignments… which then </a:t>
                </a:r>
                <a:r>
                  <a:rPr lang="en-US" sz="2400" i="1" dirty="0"/>
                  <a:t>can</a:t>
                </a:r>
                <a:r>
                  <a:rPr lang="en-US" sz="2400" dirty="0"/>
                  <a:t> change the </a:t>
                </a:r>
                <a14:m>
                  <m:oMath xmlns:m="http://schemas.openxmlformats.org/officeDocument/2006/math">
                    <m:r>
                      <a:rPr lang="en-US" sz="24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𝝁</m:t>
                    </m:r>
                  </m:oMath>
                </a14:m>
                <a:r>
                  <a:rPr lang="en-US" sz="2400" dirty="0"/>
                  <a:t> points… which then </a:t>
                </a:r>
                <a:r>
                  <a:rPr lang="en-US" sz="2400" i="1" dirty="0"/>
                  <a:t>can</a:t>
                </a:r>
                <a:r>
                  <a:rPr lang="en-US" sz="2400" dirty="0"/>
                  <a:t> change the assignments… which then </a:t>
                </a:r>
                <a:r>
                  <a:rPr lang="en-US" sz="2400" i="1" dirty="0"/>
                  <a:t>can</a:t>
                </a:r>
                <a:r>
                  <a:rPr lang="en-US" sz="2400" dirty="0"/>
                  <a:t>…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05" t="-1961" r="-1700" b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0597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k-means Clustering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38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091" y="4135080"/>
            <a:ext cx="3116037" cy="1751382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4373883" y="2611761"/>
            <a:ext cx="4149271" cy="2789532"/>
            <a:chOff x="4373883" y="2424386"/>
            <a:chExt cx="4149271" cy="2789532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73883" y="2424386"/>
              <a:ext cx="4149271" cy="1708117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652018" y="4065278"/>
              <a:ext cx="3593001" cy="1148640"/>
            </a:xfrm>
            <a:prstGeom prst="rect">
              <a:avLst/>
            </a:prstGeom>
          </p:spPr>
        </p:pic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9685" y="1630049"/>
            <a:ext cx="3886200" cy="17716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1030196" y="1538685"/>
                <a:ext cx="96641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𝝁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points</a:t>
                </a:r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0196" y="1538685"/>
                <a:ext cx="966418" cy="369332"/>
              </a:xfrm>
              <a:prstGeom prst="rect">
                <a:avLst/>
              </a:prstGeom>
              <a:blipFill>
                <a:blip r:embed="rId7"/>
                <a:stretch>
                  <a:fillRect t="-8197" r="-5031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/>
          <p:cNvSpPr/>
          <p:nvPr/>
        </p:nvSpPr>
        <p:spPr>
          <a:xfrm>
            <a:off x="2681619" y="1538685"/>
            <a:ext cx="13447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assignments</a:t>
            </a:r>
          </a:p>
        </p:txBody>
      </p:sp>
    </p:spTree>
    <p:extLst>
      <p:ext uri="{BB962C8B-B14F-4D97-AF65-F5344CB8AC3E}">
        <p14:creationId xmlns:p14="http://schemas.microsoft.com/office/powerpoint/2010/main" val="2492896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k-means Clustering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The algorithm uses </a:t>
                </a:r>
                <a:r>
                  <a:rPr lang="en-US" sz="2400" b="1" dirty="0"/>
                  <a:t>two</a:t>
                </a:r>
                <a:r>
                  <a:rPr lang="en-US" sz="2400" dirty="0"/>
                  <a:t> phases per round:</a:t>
                </a:r>
              </a:p>
              <a:p>
                <a:pPr marL="914400" lvl="1" indent="-457200">
                  <a:spcBef>
                    <a:spcPts val="0"/>
                  </a:spcBef>
                  <a:spcAft>
                    <a:spcPts val="1200"/>
                  </a:spcAft>
                  <a:buFont typeface="+mj-lt"/>
                  <a:buAutoNum type="arabicPeriod"/>
                </a:pPr>
                <a:r>
                  <a:rPr lang="en-US" sz="2000" dirty="0"/>
                  <a:t>For each </a:t>
                </a:r>
                <a:r>
                  <a:rPr lang="en-US" sz="2000" b="1" dirty="0">
                    <a:solidFill>
                      <a:srgbClr val="0070C0"/>
                    </a:solidFill>
                  </a:rPr>
                  <a:t>cluster</a:t>
                </a:r>
                <a:r>
                  <a:rPr lang="en-US" sz="2000" dirty="0"/>
                  <a:t>, a new centroid (</a:t>
                </a:r>
                <a14:m>
                  <m:oMath xmlns:m="http://schemas.openxmlformats.org/officeDocument/2006/math">
                    <m:r>
                      <a:rPr lang="en-US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𝝁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/>
                  <a:t>point) is calculated using the </a:t>
                </a:r>
                <a:r>
                  <a:rPr lang="en-US" sz="2000" b="1" i="1" u="sng" dirty="0"/>
                  <a:t>current</a:t>
                </a:r>
                <a:r>
                  <a:rPr lang="en-US" sz="2000" dirty="0"/>
                  <a:t> data point assignments</a:t>
                </a:r>
              </a:p>
              <a:p>
                <a:pPr marL="914400" lvl="2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r>
                  <a:rPr lang="en-US" dirty="0"/>
                  <a:t>If the new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𝝁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≠ current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𝝁</m:t>
                    </m:r>
                  </m:oMath>
                </a14:m>
                <a:r>
                  <a:rPr lang="en-US" dirty="0"/>
                  <a:t> then </a:t>
                </a:r>
                <a:r>
                  <a:rPr lang="en-US" b="1" dirty="0">
                    <a:solidFill>
                      <a:srgbClr val="FF0000"/>
                    </a:solidFill>
                  </a:rPr>
                  <a:t>move cluster</a:t>
                </a:r>
                <a:r>
                  <a:rPr lang="en-US" dirty="0"/>
                  <a:t> so current</a:t>
                </a:r>
                <a:r>
                  <a:rPr lang="en-US" b="1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𝝁</m:t>
                    </m:r>
                  </m:oMath>
                </a14:m>
                <a:r>
                  <a:rPr lang="en-US" dirty="0"/>
                  <a:t> = new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𝝁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pPr marL="914400" lvl="1" indent="-457200">
                  <a:spcBef>
                    <a:spcPts val="0"/>
                  </a:spcBef>
                  <a:spcAft>
                    <a:spcPts val="1200"/>
                  </a:spcAft>
                  <a:buFont typeface="+mj-lt"/>
                  <a:buAutoNum type="arabicPeriod"/>
                </a:pPr>
                <a:r>
                  <a:rPr lang="en-US" sz="2000" dirty="0"/>
                  <a:t>For each </a:t>
                </a:r>
                <a:r>
                  <a:rPr lang="en-US" sz="2000" b="1" dirty="0">
                    <a:solidFill>
                      <a:srgbClr val="00B050"/>
                    </a:solidFill>
                  </a:rPr>
                  <a:t>data point</a:t>
                </a:r>
                <a:r>
                  <a:rPr lang="en-US" sz="2000" dirty="0"/>
                  <a:t>, find the cluster which has the closest</a:t>
                </a:r>
                <a:r>
                  <a:rPr lang="en-US" sz="2000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𝝁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/>
                  <a:t>point using </a:t>
                </a:r>
                <a:r>
                  <a:rPr lang="en-US" sz="2000" u="sng" dirty="0"/>
                  <a:t>Pythagorean</a:t>
                </a:r>
                <a:r>
                  <a:rPr lang="en-US" sz="2000" dirty="0"/>
                  <a:t> distance formula</a:t>
                </a:r>
              </a:p>
              <a:p>
                <a:pPr marL="914400" lvl="2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r>
                  <a:rPr lang="en-US" dirty="0"/>
                  <a:t>If necessary, </a:t>
                </a:r>
                <a:r>
                  <a:rPr lang="en-US" b="1" dirty="0">
                    <a:solidFill>
                      <a:srgbClr val="FF0000"/>
                    </a:solidFill>
                  </a:rPr>
                  <a:t>reassign the data point </a:t>
                </a:r>
                <a:r>
                  <a:rPr lang="en-US" dirty="0"/>
                  <a:t>to the new closest cluster - subject to constraint that every cluster must have one data point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The algorithm repeats phases #1 and #2 until no cluster moves and no data point is reassigned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When the algorithm reaches steady-state the cluster has “</a:t>
                </a:r>
                <a:r>
                  <a:rPr lang="en-US" sz="2400" b="1" dirty="0">
                    <a:solidFill>
                      <a:srgbClr val="7030A0"/>
                    </a:solidFill>
                  </a:rPr>
                  <a:t>converged</a:t>
                </a:r>
                <a:r>
                  <a:rPr lang="en-US" sz="2400" dirty="0"/>
                  <a:t>”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05" t="-1961" r="-1391" b="-8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3677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Modelling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5188283" y="1684023"/>
                <a:ext cx="2370264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𝐴𝑠𝑠𝑢𝑚𝑒</m:t>
                      </m:r>
                    </m:oMath>
                  </m:oMathPara>
                </a14:m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𝑏𝑥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8283" y="1684023"/>
                <a:ext cx="2370264" cy="738664"/>
              </a:xfrm>
              <a:prstGeom prst="rect">
                <a:avLst/>
              </a:prstGeom>
              <a:blipFill>
                <a:blip r:embed="rId4"/>
                <a:stretch>
                  <a:fillRect l="-2828" r="-1028" b="-123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71A0029E-BD8E-4E16-A0BF-BD499026F2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21384" y="2944653"/>
            <a:ext cx="4501117" cy="326919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3568858-366B-C31B-6608-71F75EDF2C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0141" y="1468581"/>
            <a:ext cx="3166906" cy="211292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6184B3D-9E2B-0D0E-781C-7E29A289C2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8650" y="3804911"/>
            <a:ext cx="2852379" cy="2551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42445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cluster_samples.csv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40</a:t>
            </a:fld>
            <a:endParaRPr lang="en-US" dirty="0"/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CD12F7EE-0BF5-FAF8-01DF-EA4D1939D5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8428" y="1476113"/>
            <a:ext cx="1107144" cy="4789775"/>
          </a:xfrm>
          <a:prstGeom prst="rect">
            <a:avLst/>
          </a:prstGeom>
        </p:spPr>
      </p:pic>
      <p:sp>
        <p:nvSpPr>
          <p:cNvPr id="51" name="Speech Bubble: Rectangle 50">
            <a:extLst>
              <a:ext uri="{FF2B5EF4-FFF2-40B4-BE49-F238E27FC236}">
                <a16:creationId xmlns:a16="http://schemas.microsoft.com/office/drawing/2014/main" id="{3D85C1F0-150D-496D-F6D9-BD3E2DD35306}"/>
              </a:ext>
            </a:extLst>
          </p:cNvPr>
          <p:cNvSpPr/>
          <p:nvPr/>
        </p:nvSpPr>
        <p:spPr>
          <a:xfrm>
            <a:off x="5960389" y="3014144"/>
            <a:ext cx="2379710" cy="1009376"/>
          </a:xfrm>
          <a:prstGeom prst="wedgeRectCallout">
            <a:avLst>
              <a:gd name="adj1" fmla="val -73279"/>
              <a:gd name="adj2" fmla="val -10211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FF00"/>
                </a:solidFill>
              </a:rPr>
              <a:t>Cartesian X,Y</a:t>
            </a:r>
          </a:p>
          <a:p>
            <a:pPr algn="ctr"/>
            <a:r>
              <a:rPr lang="en-US" b="1" dirty="0">
                <a:solidFill>
                  <a:schemeClr val="bg1"/>
                </a:solidFill>
              </a:rPr>
              <a:t>data points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2" name="Speech Bubble: Rectangle 51">
            <a:extLst>
              <a:ext uri="{FF2B5EF4-FFF2-40B4-BE49-F238E27FC236}">
                <a16:creationId xmlns:a16="http://schemas.microsoft.com/office/drawing/2014/main" id="{2A7276B5-B453-E1F0-63E4-0B9E99C3101B}"/>
              </a:ext>
            </a:extLst>
          </p:cNvPr>
          <p:cNvSpPr/>
          <p:nvPr/>
        </p:nvSpPr>
        <p:spPr>
          <a:xfrm>
            <a:off x="803901" y="4965363"/>
            <a:ext cx="2379710" cy="1009376"/>
          </a:xfrm>
          <a:prstGeom prst="wedgeRectCallout">
            <a:avLst>
              <a:gd name="adj1" fmla="val 106247"/>
              <a:gd name="adj2" fmla="val 3971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This point is a </a:t>
            </a:r>
          </a:p>
          <a:p>
            <a:pPr algn="ctr"/>
            <a:r>
              <a:rPr lang="en-US" b="1" dirty="0">
                <a:solidFill>
                  <a:srgbClr val="FFFF00"/>
                </a:solidFill>
              </a:rPr>
              <a:t>data outlier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4747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52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2D04457-7CE3-0F8C-FC2D-D0B6FA5F72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6242" y="1852809"/>
            <a:ext cx="4047619" cy="315238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k_means.py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41</a:t>
            </a:fld>
            <a:endParaRPr lang="en-US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CC002D96-91CA-0C95-4F86-6F79A2CEAC48}"/>
              </a:ext>
            </a:extLst>
          </p:cNvPr>
          <p:cNvGrpSpPr/>
          <p:nvPr/>
        </p:nvGrpSpPr>
        <p:grpSpPr>
          <a:xfrm>
            <a:off x="5546205" y="1789786"/>
            <a:ext cx="1076632" cy="369332"/>
            <a:chOff x="4968362" y="2079211"/>
            <a:chExt cx="1076632" cy="369332"/>
          </a:xfrm>
        </p:grpSpPr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87164DE1-0A35-349B-ECDF-7EFDC21ECE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6F8799E-C641-3E5A-2618-BA74B272E56F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8B74C102-E42F-EA55-7881-C72A782B9F3D}"/>
              </a:ext>
            </a:extLst>
          </p:cNvPr>
          <p:cNvGrpSpPr/>
          <p:nvPr/>
        </p:nvGrpSpPr>
        <p:grpSpPr>
          <a:xfrm>
            <a:off x="6513144" y="2840367"/>
            <a:ext cx="1076632" cy="369332"/>
            <a:chOff x="4704120" y="2356972"/>
            <a:chExt cx="1076632" cy="369332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123F128F-5466-6CEC-D5F9-9DC3D8197DA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3B208D2-3520-CC41-34F8-9ED28BB6761C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C7F3A253-D930-A565-C223-BA7FA7E34E69}"/>
              </a:ext>
            </a:extLst>
          </p:cNvPr>
          <p:cNvGrpSpPr/>
          <p:nvPr/>
        </p:nvGrpSpPr>
        <p:grpSpPr>
          <a:xfrm>
            <a:off x="4734717" y="3896049"/>
            <a:ext cx="1068643" cy="369332"/>
            <a:chOff x="3647644" y="4910075"/>
            <a:chExt cx="1068643" cy="369332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F949F0CC-5562-D6A9-C557-DF6A0E4199FB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1F0C1B03-DDFE-C033-BF73-D0B337F0A2E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E5497B80-51AF-1A02-2309-2B61E2049342}"/>
              </a:ext>
            </a:extLst>
          </p:cNvPr>
          <p:cNvGrpSpPr/>
          <p:nvPr/>
        </p:nvGrpSpPr>
        <p:grpSpPr>
          <a:xfrm>
            <a:off x="5739489" y="4163644"/>
            <a:ext cx="1064340" cy="369332"/>
            <a:chOff x="3647644" y="5421073"/>
            <a:chExt cx="1064340" cy="369332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7C41B46-6886-C5ED-A6FE-91321DC26CB7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4704BBC1-A4E2-E10B-8557-987D34D607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681512C8-77F9-280F-A067-96BCAD094F06}"/>
              </a:ext>
            </a:extLst>
          </p:cNvPr>
          <p:cNvGrpSpPr/>
          <p:nvPr/>
        </p:nvGrpSpPr>
        <p:grpSpPr>
          <a:xfrm>
            <a:off x="5033304" y="4416944"/>
            <a:ext cx="1068643" cy="369332"/>
            <a:chOff x="3647644" y="5359159"/>
            <a:chExt cx="1068643" cy="369332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047C71F0-25B4-3D35-E9B3-BE23926792AE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DC4866E4-FB0A-664A-75FF-6AFDB574034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Speech Bubble: Rectangle 48">
            <a:extLst>
              <a:ext uri="{FF2B5EF4-FFF2-40B4-BE49-F238E27FC236}">
                <a16:creationId xmlns:a16="http://schemas.microsoft.com/office/drawing/2014/main" id="{E54C688C-74F9-B6E5-7B64-5C64B36A5B33}"/>
              </a:ext>
            </a:extLst>
          </p:cNvPr>
          <p:cNvSpPr/>
          <p:nvPr/>
        </p:nvSpPr>
        <p:spPr>
          <a:xfrm>
            <a:off x="628650" y="5176082"/>
            <a:ext cx="2379710" cy="1009376"/>
          </a:xfrm>
          <a:prstGeom prst="wedgeRectCallout">
            <a:avLst>
              <a:gd name="adj1" fmla="val 48610"/>
              <a:gd name="adj2" fmla="val -10731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FF00"/>
                </a:solidFill>
              </a:rPr>
              <a:t>Global</a:t>
            </a:r>
            <a:r>
              <a:rPr lang="en-US" b="1" dirty="0">
                <a:solidFill>
                  <a:schemeClr val="bg1"/>
                </a:solidFill>
              </a:rPr>
              <a:t> variables are declared outside the scope of any function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8188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k_means.py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BCCF07-73C2-272B-8203-AFE2FF24E7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0552" y="1485308"/>
            <a:ext cx="6162895" cy="4871043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65292064-41B7-B24E-AE9E-65FCCCC7D397}"/>
              </a:ext>
            </a:extLst>
          </p:cNvPr>
          <p:cNvGrpSpPr/>
          <p:nvPr/>
        </p:nvGrpSpPr>
        <p:grpSpPr>
          <a:xfrm>
            <a:off x="2986080" y="1445416"/>
            <a:ext cx="1076632" cy="369332"/>
            <a:chOff x="4968362" y="2079211"/>
            <a:chExt cx="1076632" cy="369332"/>
          </a:xfrm>
        </p:grpSpPr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33808B4E-2F0B-FCA8-D510-D359ECC5F36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C771C0D-D3A1-031D-326A-32ABA2C6CF4F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0ACD06B-42DB-ABA3-8A06-B70710AD1050}"/>
              </a:ext>
            </a:extLst>
          </p:cNvPr>
          <p:cNvGrpSpPr/>
          <p:nvPr/>
        </p:nvGrpSpPr>
        <p:grpSpPr>
          <a:xfrm>
            <a:off x="4056542" y="1642559"/>
            <a:ext cx="1076632" cy="369332"/>
            <a:chOff x="4704120" y="2356972"/>
            <a:chExt cx="1076632" cy="369332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71162E6F-82B5-9F35-329B-F5BF2B69714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27DC28C-F7A4-F34A-6046-72310AB258A6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1B83860-A92C-435F-D3E0-2D584F28E458}"/>
              </a:ext>
            </a:extLst>
          </p:cNvPr>
          <p:cNvGrpSpPr/>
          <p:nvPr/>
        </p:nvGrpSpPr>
        <p:grpSpPr>
          <a:xfrm>
            <a:off x="3158466" y="1849074"/>
            <a:ext cx="1068643" cy="369332"/>
            <a:chOff x="3647644" y="4910075"/>
            <a:chExt cx="1068643" cy="369332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F483F5F-3A1C-8F3F-0655-6250D0EF7453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FBAAF0FD-FA17-50B5-5C5C-4174BEF178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A31B8AF1-4353-1E93-78F2-387F3143C1C2}"/>
              </a:ext>
            </a:extLst>
          </p:cNvPr>
          <p:cNvGrpSpPr/>
          <p:nvPr/>
        </p:nvGrpSpPr>
        <p:grpSpPr>
          <a:xfrm>
            <a:off x="3881598" y="2275217"/>
            <a:ext cx="1064340" cy="369332"/>
            <a:chOff x="3647644" y="5421073"/>
            <a:chExt cx="1064340" cy="369332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3F793B6-37E2-6C1A-3036-5EAD4D153369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D4E3BF99-C402-D6F7-9777-207025D853D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16D7A32-FA32-9590-10E2-5C14C282C28B}"/>
              </a:ext>
            </a:extLst>
          </p:cNvPr>
          <p:cNvGrpSpPr/>
          <p:nvPr/>
        </p:nvGrpSpPr>
        <p:grpSpPr>
          <a:xfrm>
            <a:off x="3570696" y="2693747"/>
            <a:ext cx="1068643" cy="369332"/>
            <a:chOff x="3647644" y="5359159"/>
            <a:chExt cx="1068643" cy="369332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9843A12-FEE7-172F-012F-36A920215435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0C03CC28-EEEA-33E5-6CAB-CBCD3BA6B5A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769ADFA2-3E47-A9FF-9936-CEF482AB5183}"/>
              </a:ext>
            </a:extLst>
          </p:cNvPr>
          <p:cNvGrpSpPr/>
          <p:nvPr/>
        </p:nvGrpSpPr>
        <p:grpSpPr>
          <a:xfrm>
            <a:off x="4145875" y="3721173"/>
            <a:ext cx="1076632" cy="369332"/>
            <a:chOff x="2157212" y="5356391"/>
            <a:chExt cx="1076632" cy="369332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69A0E647-2ED8-A0D2-7B02-54094D1B4D50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71019290-67B8-198A-0B5E-CAD098914C5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0315DC9D-4C28-0BB6-DA4A-0E667EA943E7}"/>
              </a:ext>
            </a:extLst>
          </p:cNvPr>
          <p:cNvGrpSpPr/>
          <p:nvPr/>
        </p:nvGrpSpPr>
        <p:grpSpPr>
          <a:xfrm>
            <a:off x="3305335" y="4205697"/>
            <a:ext cx="1076632" cy="369332"/>
            <a:chOff x="2157212" y="5356391"/>
            <a:chExt cx="1076632" cy="369332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2FA8205C-E55C-9B2F-88BE-3E9E02FC2B52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168C5E41-E0A8-9EDB-EF27-95C419E5A06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4D318778-9E25-75FC-CCE5-141196EB2C03}"/>
              </a:ext>
            </a:extLst>
          </p:cNvPr>
          <p:cNvGrpSpPr/>
          <p:nvPr/>
        </p:nvGrpSpPr>
        <p:grpSpPr>
          <a:xfrm>
            <a:off x="3897763" y="4547528"/>
            <a:ext cx="1076632" cy="369332"/>
            <a:chOff x="2157212" y="5356391"/>
            <a:chExt cx="1076632" cy="369332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4915B922-ED1B-A248-9460-4DCAA3CA4201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DD34FE28-6E4A-DBAE-5216-E00B745EAB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38C4D002-C1FE-F141-AD16-12FBEFEFF342}"/>
              </a:ext>
            </a:extLst>
          </p:cNvPr>
          <p:cNvGrpSpPr/>
          <p:nvPr/>
        </p:nvGrpSpPr>
        <p:grpSpPr>
          <a:xfrm>
            <a:off x="2773191" y="3515802"/>
            <a:ext cx="1076632" cy="369332"/>
            <a:chOff x="2157212" y="5356391"/>
            <a:chExt cx="1076632" cy="369332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80F3DDB5-4AD5-0AB7-5027-5194E3308431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D56723B5-F1A9-44C2-3FD9-728BE6F5D00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D835D340-C8BB-B4D7-B54C-B242C8A11BE4}"/>
              </a:ext>
            </a:extLst>
          </p:cNvPr>
          <p:cNvGrpSpPr/>
          <p:nvPr/>
        </p:nvGrpSpPr>
        <p:grpSpPr>
          <a:xfrm>
            <a:off x="4335187" y="4758696"/>
            <a:ext cx="1076632" cy="369332"/>
            <a:chOff x="2157212" y="5356391"/>
            <a:chExt cx="1076632" cy="369332"/>
          </a:xfrm>
        </p:grpSpPr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E131189E-BD0A-1CD7-FAFE-409265964D71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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CAF269C8-4459-85E1-D575-00F4AEC03F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7" name="Speech Bubble: Rectangle 66">
            <a:extLst>
              <a:ext uri="{FF2B5EF4-FFF2-40B4-BE49-F238E27FC236}">
                <a16:creationId xmlns:a16="http://schemas.microsoft.com/office/drawing/2014/main" id="{2535304C-FB36-B80D-C792-161173F3ACA1}"/>
              </a:ext>
            </a:extLst>
          </p:cNvPr>
          <p:cNvSpPr/>
          <p:nvPr/>
        </p:nvSpPr>
        <p:spPr>
          <a:xfrm>
            <a:off x="6060017" y="2510010"/>
            <a:ext cx="2300749" cy="921775"/>
          </a:xfrm>
          <a:prstGeom prst="wedgeRectCallout">
            <a:avLst>
              <a:gd name="adj1" fmla="val -100793"/>
              <a:gd name="adj2" fmla="val -5537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Every </a:t>
            </a:r>
            <a:r>
              <a:rPr lang="en-US" b="1" dirty="0">
                <a:solidFill>
                  <a:srgbClr val="FFFF00"/>
                </a:solidFill>
              </a:rPr>
              <a:t>datapoint </a:t>
            </a:r>
            <a:r>
              <a:rPr lang="en-US" b="1" dirty="0">
                <a:solidFill>
                  <a:schemeClr val="bg1"/>
                </a:solidFill>
              </a:rPr>
              <a:t> belongs to just one </a:t>
            </a:r>
            <a:r>
              <a:rPr lang="en-US" b="1" dirty="0">
                <a:solidFill>
                  <a:srgbClr val="FFFF00"/>
                </a:solidFill>
              </a:rPr>
              <a:t>cluster </a:t>
            </a:r>
            <a:endParaRPr lang="en-US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Speech Bubble: Rectangle 67">
                <a:extLst>
                  <a:ext uri="{FF2B5EF4-FFF2-40B4-BE49-F238E27FC236}">
                    <a16:creationId xmlns:a16="http://schemas.microsoft.com/office/drawing/2014/main" id="{1C8F4294-94F8-37BC-E277-52696C9705FF}"/>
                  </a:ext>
                </a:extLst>
              </p:cNvPr>
              <p:cNvSpPr/>
              <p:nvPr/>
            </p:nvSpPr>
            <p:spPr>
              <a:xfrm>
                <a:off x="6060017" y="1390403"/>
                <a:ext cx="2300749" cy="921775"/>
              </a:xfrm>
              <a:prstGeom prst="wedgeRectCallout">
                <a:avLst>
                  <a:gd name="adj1" fmla="val -114024"/>
                  <a:gd name="adj2" fmla="val 20586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chemeClr val="bg1"/>
                    </a:solidFill>
                  </a:rPr>
                  <a:t>Every </a:t>
                </a:r>
                <a:r>
                  <a:rPr lang="en-US" b="1" dirty="0">
                    <a:solidFill>
                      <a:srgbClr val="FFFF00"/>
                    </a:solidFill>
                  </a:rPr>
                  <a:t>datapoint </a:t>
                </a:r>
                <a:r>
                  <a:rPr lang="en-US" b="1" dirty="0">
                    <a:solidFill>
                      <a:schemeClr val="bg1"/>
                    </a:solidFill>
                  </a:rPr>
                  <a:t> has an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d>
                  </m:oMath>
                </a14:m>
                <a:r>
                  <a:rPr lang="en-US" b="1" dirty="0">
                    <a:solidFill>
                      <a:schemeClr val="bg1"/>
                    </a:solidFill>
                  </a:rPr>
                  <a:t> Cartesian coordinate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8" name="Speech Bubble: Rectangle 67">
                <a:extLst>
                  <a:ext uri="{FF2B5EF4-FFF2-40B4-BE49-F238E27FC236}">
                    <a16:creationId xmlns:a16="http://schemas.microsoft.com/office/drawing/2014/main" id="{1C8F4294-94F8-37BC-E277-52696C9705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0017" y="1390403"/>
                <a:ext cx="2300749" cy="921775"/>
              </a:xfrm>
              <a:prstGeom prst="wedgeRectCallout">
                <a:avLst>
                  <a:gd name="adj1" fmla="val -114024"/>
                  <a:gd name="adj2" fmla="val 20586"/>
                </a:avLst>
              </a:prstGeom>
              <a:blipFill>
                <a:blip r:embed="rId3"/>
                <a:stretch>
                  <a:fillRect t="-2614" b="-98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Speech Bubble: Rectangle 68">
                <a:extLst>
                  <a:ext uri="{FF2B5EF4-FFF2-40B4-BE49-F238E27FC236}">
                    <a16:creationId xmlns:a16="http://schemas.microsoft.com/office/drawing/2014/main" id="{82C6EB96-ADBD-E725-D905-4F472041B77B}"/>
                  </a:ext>
                </a:extLst>
              </p:cNvPr>
              <p:cNvSpPr/>
              <p:nvPr/>
            </p:nvSpPr>
            <p:spPr>
              <a:xfrm>
                <a:off x="6094839" y="3629617"/>
                <a:ext cx="2300749" cy="921775"/>
              </a:xfrm>
              <a:prstGeom prst="wedgeRectCallout">
                <a:avLst>
                  <a:gd name="adj1" fmla="val -120812"/>
                  <a:gd name="adj2" fmla="val 31772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chemeClr val="bg1"/>
                    </a:solidFill>
                  </a:rPr>
                  <a:t>Every </a:t>
                </a:r>
                <a:r>
                  <a:rPr lang="en-US" b="1" dirty="0">
                    <a:solidFill>
                      <a:srgbClr val="FFFF00"/>
                    </a:solidFill>
                  </a:rPr>
                  <a:t>cluster </a:t>
                </a:r>
                <a:r>
                  <a:rPr lang="en-US" b="1" dirty="0">
                    <a:solidFill>
                      <a:schemeClr val="bg1"/>
                    </a:solidFill>
                  </a:rPr>
                  <a:t>has a center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d>
                  </m:oMath>
                </a14:m>
                <a:r>
                  <a:rPr lang="en-US" b="1" dirty="0">
                    <a:solidFill>
                      <a:schemeClr val="bg1"/>
                    </a:solidFill>
                  </a:rPr>
                  <a:t> Cartesian coordinate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9" name="Speech Bubble: Rectangle 68">
                <a:extLst>
                  <a:ext uri="{FF2B5EF4-FFF2-40B4-BE49-F238E27FC236}">
                    <a16:creationId xmlns:a16="http://schemas.microsoft.com/office/drawing/2014/main" id="{82C6EB96-ADBD-E725-D905-4F472041B7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4839" y="3629617"/>
                <a:ext cx="2300749" cy="921775"/>
              </a:xfrm>
              <a:prstGeom prst="wedgeRectCallout">
                <a:avLst>
                  <a:gd name="adj1" fmla="val -120812"/>
                  <a:gd name="adj2" fmla="val 31772"/>
                </a:avLst>
              </a:prstGeom>
              <a:blipFill>
                <a:blip r:embed="rId4"/>
                <a:stretch>
                  <a:fillRect t="-1948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28692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 animBg="1"/>
      <p:bldP spid="68" grpId="0" animBg="1"/>
      <p:bldP spid="69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k_means.py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BCCF07-73C2-272B-8203-AFE2FF24E7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0552" y="1485308"/>
            <a:ext cx="6162895" cy="4871043"/>
          </a:xfrm>
          <a:prstGeom prst="rect">
            <a:avLst/>
          </a:pr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7411F53B-54C2-6594-59A0-88B7CCE0FC34}"/>
              </a:ext>
            </a:extLst>
          </p:cNvPr>
          <p:cNvGrpSpPr/>
          <p:nvPr/>
        </p:nvGrpSpPr>
        <p:grpSpPr>
          <a:xfrm>
            <a:off x="7580576" y="5180531"/>
            <a:ext cx="1076632" cy="369332"/>
            <a:chOff x="4968362" y="2079211"/>
            <a:chExt cx="1076632" cy="369332"/>
          </a:xfrm>
        </p:grpSpPr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55EB6976-CF25-A259-4034-705125E710F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BB90E2E-5746-22CA-0F2B-1A850985B9E2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A9BE3F9-7FF8-3418-9799-B044B542CE42}"/>
              </a:ext>
            </a:extLst>
          </p:cNvPr>
          <p:cNvGrpSpPr/>
          <p:nvPr/>
        </p:nvGrpSpPr>
        <p:grpSpPr>
          <a:xfrm>
            <a:off x="4507584" y="5390246"/>
            <a:ext cx="1076632" cy="369332"/>
            <a:chOff x="4704120" y="2356972"/>
            <a:chExt cx="1076632" cy="369332"/>
          </a:xfrm>
        </p:grpSpPr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A115E80D-2FFB-AE49-366C-0A0042E8011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3982A27-AD3E-1F85-E584-F7265EF23909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C54BC275-847D-D646-249F-7132433B1E28}"/>
              </a:ext>
            </a:extLst>
          </p:cNvPr>
          <p:cNvGrpSpPr/>
          <p:nvPr/>
        </p:nvGrpSpPr>
        <p:grpSpPr>
          <a:xfrm>
            <a:off x="4904105" y="6006022"/>
            <a:ext cx="1068643" cy="369332"/>
            <a:chOff x="3647644" y="4910075"/>
            <a:chExt cx="1068643" cy="369332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35A1AC0F-6951-5DD7-4F16-80A8660EE591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0216CC1B-A029-E109-19BA-160B7AB70F3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Speech Bubble: Rectangle 45">
            <a:extLst>
              <a:ext uri="{FF2B5EF4-FFF2-40B4-BE49-F238E27FC236}">
                <a16:creationId xmlns:a16="http://schemas.microsoft.com/office/drawing/2014/main" id="{72F7A239-9123-E18E-5475-6C4F5DE410B3}"/>
              </a:ext>
            </a:extLst>
          </p:cNvPr>
          <p:cNvSpPr/>
          <p:nvPr/>
        </p:nvSpPr>
        <p:spPr>
          <a:xfrm>
            <a:off x="6088681" y="3628920"/>
            <a:ext cx="2328091" cy="1286963"/>
          </a:xfrm>
          <a:prstGeom prst="wedgeRectCallout">
            <a:avLst>
              <a:gd name="adj1" fmla="val -141307"/>
              <a:gd name="adj2" fmla="val 3476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The number of datapoints belonging to a cluster is its </a:t>
            </a:r>
            <a:r>
              <a:rPr lang="en-US" b="1" dirty="0">
                <a:solidFill>
                  <a:srgbClr val="FFFF00"/>
                </a:solidFill>
              </a:rPr>
              <a:t>population</a:t>
            </a:r>
            <a:endParaRPr lang="en-US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Speech Bubble: Rectangle 47">
                <a:extLst>
                  <a:ext uri="{FF2B5EF4-FFF2-40B4-BE49-F238E27FC236}">
                    <a16:creationId xmlns:a16="http://schemas.microsoft.com/office/drawing/2014/main" id="{F7D8F089-A359-5EBF-8EEA-785ADCD7DE10}"/>
                  </a:ext>
                </a:extLst>
              </p:cNvPr>
              <p:cNvSpPr/>
              <p:nvPr/>
            </p:nvSpPr>
            <p:spPr>
              <a:xfrm>
                <a:off x="6088680" y="1614007"/>
                <a:ext cx="2328091" cy="1831530"/>
              </a:xfrm>
              <a:prstGeom prst="wedgeRectCallout">
                <a:avLst>
                  <a:gd name="adj1" fmla="val -157726"/>
                  <a:gd name="adj2" fmla="val 104332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rPr>
                  <a:t>The </a:t>
                </a:r>
                <a14:m>
                  <m:oMath xmlns:m="http://schemas.openxmlformats.org/officeDocument/2006/math">
                    <m:r>
                      <a:rPr lang="en-US" i="1" smtClean="0">
                        <a:ln>
                          <a:solidFill>
                            <a:srgbClr val="FF0000"/>
                          </a:solidFill>
                        </a:ln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rPr>
                  <a:t> point (center) of a cluster is the </a:t>
                </a:r>
                <a:r>
                  <a:rPr lang="en-US" dirty="0">
                    <a:ln>
                      <a:solidFill>
                        <a:srgbClr val="FFFF00"/>
                      </a:solidFill>
                    </a:ln>
                    <a:solidFill>
                      <a:srgbClr val="FFFF00"/>
                    </a:solidFill>
                  </a:rPr>
                  <a:t>average</a:t>
                </a:r>
                <a:r>
                  <a:rPr lang="en-US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rPr>
                  <a:t> of the coordinates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i="1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rPr>
                  <a:t>of all the datapoints that belong to that cluster </a:t>
                </a:r>
              </a:p>
            </p:txBody>
          </p:sp>
        </mc:Choice>
        <mc:Fallback xmlns="">
          <p:sp>
            <p:nvSpPr>
              <p:cNvPr id="48" name="Speech Bubble: Rectangle 47">
                <a:extLst>
                  <a:ext uri="{FF2B5EF4-FFF2-40B4-BE49-F238E27FC236}">
                    <a16:creationId xmlns:a16="http://schemas.microsoft.com/office/drawing/2014/main" id="{F7D8F089-A359-5EBF-8EEA-785ADCD7DE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8680" y="1614007"/>
                <a:ext cx="2328091" cy="1831530"/>
              </a:xfrm>
              <a:prstGeom prst="wedgeRectCallout">
                <a:avLst>
                  <a:gd name="adj1" fmla="val -157726"/>
                  <a:gd name="adj2" fmla="val 104332"/>
                </a:avLst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03382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48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k_means.py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1E63DD-9D79-60D7-EFAB-794889057E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519" y="1532461"/>
            <a:ext cx="7366962" cy="4823890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E1963288-803D-C1C5-B551-30EB72E7E023}"/>
              </a:ext>
            </a:extLst>
          </p:cNvPr>
          <p:cNvGrpSpPr/>
          <p:nvPr/>
        </p:nvGrpSpPr>
        <p:grpSpPr>
          <a:xfrm>
            <a:off x="4919813" y="2561197"/>
            <a:ext cx="1076632" cy="369332"/>
            <a:chOff x="4968362" y="2079211"/>
            <a:chExt cx="1076632" cy="369332"/>
          </a:xfrm>
        </p:grpSpPr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D9175B24-4360-A367-581B-8836BBEF519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A015CB7-FF14-10B9-4858-FEE00160FA3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43CF936-0716-B48D-0E60-BD92CBAA0360}"/>
              </a:ext>
            </a:extLst>
          </p:cNvPr>
          <p:cNvGrpSpPr/>
          <p:nvPr/>
        </p:nvGrpSpPr>
        <p:grpSpPr>
          <a:xfrm>
            <a:off x="8150194" y="2781566"/>
            <a:ext cx="706494" cy="369332"/>
            <a:chOff x="4704120" y="2356972"/>
            <a:chExt cx="706494" cy="369332"/>
          </a:xfrm>
        </p:grpSpPr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B786650E-7E59-8AFD-69E9-608001E2DE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365156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44AE05E-4E26-A51D-7D7B-7C507F331D92}"/>
                </a:ext>
              </a:extLst>
            </p:cNvPr>
            <p:cNvSpPr txBox="1"/>
            <p:nvPr/>
          </p:nvSpPr>
          <p:spPr>
            <a:xfrm>
              <a:off x="5027156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DA665E4-F5C8-5172-4756-8DB9D415F86C}"/>
              </a:ext>
            </a:extLst>
          </p:cNvPr>
          <p:cNvGrpSpPr/>
          <p:nvPr/>
        </p:nvGrpSpPr>
        <p:grpSpPr>
          <a:xfrm>
            <a:off x="4490995" y="3429000"/>
            <a:ext cx="1068643" cy="369332"/>
            <a:chOff x="3647644" y="4910075"/>
            <a:chExt cx="1068643" cy="369332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4029835-94AD-C9C3-A4FE-A93F36653D15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41AB6829-59F6-3469-5B7E-AF9330A8002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B33FDDED-D8D9-6FA8-BE70-77559458C0D5}"/>
              </a:ext>
            </a:extLst>
          </p:cNvPr>
          <p:cNvGrpSpPr/>
          <p:nvPr/>
        </p:nvGrpSpPr>
        <p:grpSpPr>
          <a:xfrm>
            <a:off x="7091795" y="3872893"/>
            <a:ext cx="1064340" cy="369332"/>
            <a:chOff x="3647644" y="5421073"/>
            <a:chExt cx="1064340" cy="369332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CF24B62D-74A4-1D85-450F-62AE3D479D2A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5327CA3F-8E28-1F92-D93B-CFC51D3BDF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C222020D-1F06-4EF9-DBDF-959DCD8CC941}"/>
              </a:ext>
            </a:extLst>
          </p:cNvPr>
          <p:cNvGrpSpPr/>
          <p:nvPr/>
        </p:nvGrpSpPr>
        <p:grpSpPr>
          <a:xfrm>
            <a:off x="4025242" y="4073333"/>
            <a:ext cx="1068643" cy="369332"/>
            <a:chOff x="3647644" y="5359159"/>
            <a:chExt cx="1068643" cy="369332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EEA2B519-57A2-E3AE-6A80-C981D4A212F0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3FE3A28E-A3F1-372A-0C52-29797C3E76C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A8184ED1-D222-DF42-FA92-3B3A9BA6A036}"/>
              </a:ext>
            </a:extLst>
          </p:cNvPr>
          <p:cNvGrpSpPr/>
          <p:nvPr/>
        </p:nvGrpSpPr>
        <p:grpSpPr>
          <a:xfrm>
            <a:off x="2720605" y="4720285"/>
            <a:ext cx="1076632" cy="369332"/>
            <a:chOff x="2157212" y="5356391"/>
            <a:chExt cx="1076632" cy="369332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ABA1E9F0-B114-2F11-958B-941740F33247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44C99ED7-6FE5-FE1B-953E-4F7AC389F12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1A23C9CA-E5C2-79D5-86EC-1E21058F3407}"/>
              </a:ext>
            </a:extLst>
          </p:cNvPr>
          <p:cNvGrpSpPr/>
          <p:nvPr/>
        </p:nvGrpSpPr>
        <p:grpSpPr>
          <a:xfrm>
            <a:off x="3888504" y="5161491"/>
            <a:ext cx="1076632" cy="369332"/>
            <a:chOff x="2157212" y="5356391"/>
            <a:chExt cx="1076632" cy="369332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3EFE8B45-2BA0-406E-3E9F-6ABD257C93C7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E4CFE2A2-EBBE-0ABC-18F2-6427611EC4C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6052595E-8825-844F-C445-3C1A655C65E8}"/>
              </a:ext>
            </a:extLst>
          </p:cNvPr>
          <p:cNvGrpSpPr/>
          <p:nvPr/>
        </p:nvGrpSpPr>
        <p:grpSpPr>
          <a:xfrm>
            <a:off x="3639478" y="5596070"/>
            <a:ext cx="1076632" cy="369332"/>
            <a:chOff x="2157212" y="5356391"/>
            <a:chExt cx="1076632" cy="369332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D9089E2E-36C0-5A12-ADB0-6BB3ACAF4AFE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C4054D3C-2FCF-2800-1D37-00BF250522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E2D676D9-C2AB-5B7D-4998-8822074B7DB9}"/>
              </a:ext>
            </a:extLst>
          </p:cNvPr>
          <p:cNvGrpSpPr/>
          <p:nvPr/>
        </p:nvGrpSpPr>
        <p:grpSpPr>
          <a:xfrm>
            <a:off x="3465765" y="4505639"/>
            <a:ext cx="1076632" cy="369332"/>
            <a:chOff x="2157212" y="5356391"/>
            <a:chExt cx="1076632" cy="369332"/>
          </a:xfrm>
        </p:grpSpPr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141692E6-7DAD-EBF6-538F-8CEC2D43C7A2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20B8049C-D3DC-56E9-4D13-317EBF015D7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E93F6279-4BE7-7079-6568-05F9F81E61E8}"/>
              </a:ext>
            </a:extLst>
          </p:cNvPr>
          <p:cNvGrpSpPr/>
          <p:nvPr/>
        </p:nvGrpSpPr>
        <p:grpSpPr>
          <a:xfrm>
            <a:off x="2228583" y="6032399"/>
            <a:ext cx="1076632" cy="369332"/>
            <a:chOff x="2157212" y="5356391"/>
            <a:chExt cx="1076632" cy="369332"/>
          </a:xfrm>
        </p:grpSpPr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3D03E884-D8BD-78F8-89ED-3B561ACA9D88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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04043668-0EC9-F975-E08E-05D2829C55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44433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k_means.py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5BC731-95FA-87E0-D59D-7C2945469C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8661" y="1577585"/>
            <a:ext cx="5986677" cy="4891871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98267F0D-1915-B7D1-2712-FADD9174060A}"/>
              </a:ext>
            </a:extLst>
          </p:cNvPr>
          <p:cNvGrpSpPr/>
          <p:nvPr/>
        </p:nvGrpSpPr>
        <p:grpSpPr>
          <a:xfrm>
            <a:off x="3769562" y="1607130"/>
            <a:ext cx="1076632" cy="369332"/>
            <a:chOff x="4968362" y="2079211"/>
            <a:chExt cx="1076632" cy="369332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F1784E97-F7A9-0270-A526-35AFFBF74E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7349E12-F033-F8F5-2A2E-8228705A21CB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50B208D3-4F66-F621-9AA9-16CCD28F368C}"/>
              </a:ext>
            </a:extLst>
          </p:cNvPr>
          <p:cNvGrpSpPr/>
          <p:nvPr/>
        </p:nvGrpSpPr>
        <p:grpSpPr>
          <a:xfrm>
            <a:off x="6110692" y="1835627"/>
            <a:ext cx="1076632" cy="369332"/>
            <a:chOff x="4704120" y="2356972"/>
            <a:chExt cx="1076632" cy="369332"/>
          </a:xfrm>
        </p:grpSpPr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F1FCD6A2-C9BB-E2B7-9C96-D413861063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1DDD2F0-CCC8-9F53-F18C-D946AE5A9829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E4D30B70-7CE9-357C-D237-A453C27B8477}"/>
              </a:ext>
            </a:extLst>
          </p:cNvPr>
          <p:cNvGrpSpPr/>
          <p:nvPr/>
        </p:nvGrpSpPr>
        <p:grpSpPr>
          <a:xfrm>
            <a:off x="3636323" y="2068547"/>
            <a:ext cx="1068643" cy="369332"/>
            <a:chOff x="3647644" y="4910075"/>
            <a:chExt cx="1068643" cy="369332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1565D6C8-F2A4-D4FD-5FA9-21061DE63C35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1DF2F6CD-58C3-EEF1-5986-B11E56198AD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1DBEE8A-9D78-0D54-5AE0-810134F1A221}"/>
              </a:ext>
            </a:extLst>
          </p:cNvPr>
          <p:cNvGrpSpPr/>
          <p:nvPr/>
        </p:nvGrpSpPr>
        <p:grpSpPr>
          <a:xfrm>
            <a:off x="4363848" y="2793253"/>
            <a:ext cx="1064340" cy="369332"/>
            <a:chOff x="3647644" y="5421073"/>
            <a:chExt cx="1064340" cy="369332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E4A1F0DE-D4DE-CE95-AC68-8AB93BA627A8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B3A79F70-C3D3-FD61-ABED-195465C297F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E288F834-3590-5EF1-F5CD-F53F1687F2B3}"/>
              </a:ext>
            </a:extLst>
          </p:cNvPr>
          <p:cNvGrpSpPr/>
          <p:nvPr/>
        </p:nvGrpSpPr>
        <p:grpSpPr>
          <a:xfrm>
            <a:off x="7320062" y="3036051"/>
            <a:ext cx="1068643" cy="369332"/>
            <a:chOff x="3647644" y="5359159"/>
            <a:chExt cx="1068643" cy="369332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7183109F-A29D-DCD5-4667-F2AA303A3E5D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A1DBA643-A4D2-F371-E65B-F4C0B37227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F25DFA90-C383-9CD4-5773-6F9DEA1BBDF5}"/>
              </a:ext>
            </a:extLst>
          </p:cNvPr>
          <p:cNvGrpSpPr/>
          <p:nvPr/>
        </p:nvGrpSpPr>
        <p:grpSpPr>
          <a:xfrm>
            <a:off x="3771391" y="3501775"/>
            <a:ext cx="1076632" cy="369332"/>
            <a:chOff x="2157212" y="5356391"/>
            <a:chExt cx="1076632" cy="369332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8C1448B9-8FD0-CEC9-AA4B-D37D70A45A1F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A05EB8EC-397B-6B54-7A36-6886341748B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4A3DA6D0-CB2C-AD4C-E069-9352C6DBE0DF}"/>
              </a:ext>
            </a:extLst>
          </p:cNvPr>
          <p:cNvGrpSpPr/>
          <p:nvPr/>
        </p:nvGrpSpPr>
        <p:grpSpPr>
          <a:xfrm>
            <a:off x="5287610" y="3737415"/>
            <a:ext cx="1076632" cy="369332"/>
            <a:chOff x="2157212" y="5356391"/>
            <a:chExt cx="1076632" cy="369332"/>
          </a:xfrm>
        </p:grpSpPr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91DEFB51-7FBE-B430-46AF-BD7DB7264CFE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FF6FC39C-5873-7E11-402C-397425B80EB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8BB026D1-3B3A-5632-1E59-438A41163094}"/>
              </a:ext>
            </a:extLst>
          </p:cNvPr>
          <p:cNvGrpSpPr/>
          <p:nvPr/>
        </p:nvGrpSpPr>
        <p:grpSpPr>
          <a:xfrm>
            <a:off x="4407462" y="3973185"/>
            <a:ext cx="1076632" cy="369332"/>
            <a:chOff x="2157212" y="5356391"/>
            <a:chExt cx="1076632" cy="369332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E1587FB2-EDD0-6AF8-A86F-360D42C33592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2CBC26EE-6D01-D2E3-E444-F7ED32A15F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17FF17B0-0D15-982D-6491-D43B52DAD84A}"/>
              </a:ext>
            </a:extLst>
          </p:cNvPr>
          <p:cNvGrpSpPr/>
          <p:nvPr/>
        </p:nvGrpSpPr>
        <p:grpSpPr>
          <a:xfrm>
            <a:off x="3188447" y="3259324"/>
            <a:ext cx="1076632" cy="369332"/>
            <a:chOff x="2157212" y="5356391"/>
            <a:chExt cx="1076632" cy="369332"/>
          </a:xfrm>
        </p:grpSpPr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ADD22894-21AA-2093-DA8D-B5279C2BCC6D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EB63E194-C94C-D809-5DB6-67532FDDF70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2097D323-F7B4-4E01-AE09-CE70ABA86548}"/>
              </a:ext>
            </a:extLst>
          </p:cNvPr>
          <p:cNvGrpSpPr/>
          <p:nvPr/>
        </p:nvGrpSpPr>
        <p:grpSpPr>
          <a:xfrm>
            <a:off x="3369156" y="4214646"/>
            <a:ext cx="1076632" cy="369332"/>
            <a:chOff x="2157212" y="5356391"/>
            <a:chExt cx="1076632" cy="369332"/>
          </a:xfrm>
        </p:grpSpPr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5F95A59D-48A2-0702-9AEF-05AF06202EB0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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1620EBCD-982F-239A-678C-13EA4242E2D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98740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k_means.py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5BC731-95FA-87E0-D59D-7C2945469C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8661" y="1577585"/>
            <a:ext cx="5986677" cy="4891871"/>
          </a:xfrm>
          <a:prstGeom prst="rect">
            <a:avLst/>
          </a:pr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99708350-38C2-3DA2-AFB5-06E744AC9C02}"/>
              </a:ext>
            </a:extLst>
          </p:cNvPr>
          <p:cNvGrpSpPr/>
          <p:nvPr/>
        </p:nvGrpSpPr>
        <p:grpSpPr>
          <a:xfrm>
            <a:off x="4979771" y="4940983"/>
            <a:ext cx="1076632" cy="369332"/>
            <a:chOff x="4968362" y="2079211"/>
            <a:chExt cx="1076632" cy="369332"/>
          </a:xfrm>
        </p:grpSpPr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0D6C9D1E-E8E3-2635-F37F-5E8B49F329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E90DAF57-AE5E-9397-3830-60C39F200E8F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3A4911F-132B-176F-85BA-FF40B9942269}"/>
              </a:ext>
            </a:extLst>
          </p:cNvPr>
          <p:cNvGrpSpPr/>
          <p:nvPr/>
        </p:nvGrpSpPr>
        <p:grpSpPr>
          <a:xfrm>
            <a:off x="3788057" y="5165688"/>
            <a:ext cx="1076632" cy="369332"/>
            <a:chOff x="4704120" y="2356972"/>
            <a:chExt cx="1076632" cy="369332"/>
          </a:xfrm>
        </p:grpSpPr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CBBE5369-21B1-0ECA-5C2B-7178C52A99F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93130C5E-E440-2854-9974-36BF9ED43962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9EA5551B-A723-C84E-1394-D5C017AFADC6}"/>
              </a:ext>
            </a:extLst>
          </p:cNvPr>
          <p:cNvGrpSpPr/>
          <p:nvPr/>
        </p:nvGrpSpPr>
        <p:grpSpPr>
          <a:xfrm>
            <a:off x="5167630" y="5406822"/>
            <a:ext cx="1068643" cy="369332"/>
            <a:chOff x="3647644" y="4910075"/>
            <a:chExt cx="1068643" cy="369332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823ACEB4-11E3-776E-2564-B3F626FD406B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9547A3BC-A745-05D0-C97D-6AEB7FC60E2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FF33773E-096B-7DA8-B16A-C8478D6980A6}"/>
              </a:ext>
            </a:extLst>
          </p:cNvPr>
          <p:cNvGrpSpPr/>
          <p:nvPr/>
        </p:nvGrpSpPr>
        <p:grpSpPr>
          <a:xfrm>
            <a:off x="4507582" y="5656175"/>
            <a:ext cx="1064340" cy="369332"/>
            <a:chOff x="3647644" y="5421073"/>
            <a:chExt cx="1064340" cy="369332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E8D79FC1-353F-2078-1DA3-426ACA37703D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C6A6C07C-35BA-37D7-4D50-3F0AF96BA2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742CB8E3-13F4-EF80-F28D-D7DC568EBBDC}"/>
              </a:ext>
            </a:extLst>
          </p:cNvPr>
          <p:cNvGrpSpPr/>
          <p:nvPr/>
        </p:nvGrpSpPr>
        <p:grpSpPr>
          <a:xfrm>
            <a:off x="3752903" y="5881272"/>
            <a:ext cx="1068643" cy="369332"/>
            <a:chOff x="3647644" y="5359159"/>
            <a:chExt cx="1068643" cy="369332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AB03ECE7-1C7E-DD2D-9659-3D1A65D7FFBC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A64F4DE2-60F7-FC9F-2731-4CC4EE591D8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25D3C0AC-27BD-0800-E00B-C00207B4FDC2}"/>
              </a:ext>
            </a:extLst>
          </p:cNvPr>
          <p:cNvGrpSpPr/>
          <p:nvPr/>
        </p:nvGrpSpPr>
        <p:grpSpPr>
          <a:xfrm>
            <a:off x="4133185" y="6123656"/>
            <a:ext cx="1076632" cy="369332"/>
            <a:chOff x="2157212" y="5356391"/>
            <a:chExt cx="1076632" cy="369332"/>
          </a:xfrm>
        </p:grpSpPr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75235D91-6567-9AB3-7A6C-DCB3728188DF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F56F9CEB-1DD7-E909-7A54-0675970C16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6" name="Speech Bubble: Rectangle 65">
            <a:extLst>
              <a:ext uri="{FF2B5EF4-FFF2-40B4-BE49-F238E27FC236}">
                <a16:creationId xmlns:a16="http://schemas.microsoft.com/office/drawing/2014/main" id="{BA10056F-DB52-099F-2028-8D388390B374}"/>
              </a:ext>
            </a:extLst>
          </p:cNvPr>
          <p:cNvSpPr/>
          <p:nvPr/>
        </p:nvSpPr>
        <p:spPr>
          <a:xfrm>
            <a:off x="6501077" y="5241228"/>
            <a:ext cx="2446078" cy="1009376"/>
          </a:xfrm>
          <a:prstGeom prst="wedgeRectCallout">
            <a:avLst>
              <a:gd name="adj1" fmla="val -88296"/>
              <a:gd name="adj2" fmla="val 995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Datapoints are assigned to an initial cluster in a </a:t>
            </a:r>
            <a:r>
              <a:rPr lang="en-US" b="1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round-robin</a:t>
            </a:r>
            <a:r>
              <a:rPr lang="en-US" b="1" dirty="0">
                <a:solidFill>
                  <a:schemeClr val="bg1"/>
                </a:solidFill>
              </a:rPr>
              <a:t> fashion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409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k_means.py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47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7370CE6-1AC5-0A08-687F-AE05B844DB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052" y="1527536"/>
            <a:ext cx="7847896" cy="4828815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38A1EF7E-3D5F-7F8F-9DFE-FC3E3DB683E9}"/>
              </a:ext>
            </a:extLst>
          </p:cNvPr>
          <p:cNvGrpSpPr/>
          <p:nvPr/>
        </p:nvGrpSpPr>
        <p:grpSpPr>
          <a:xfrm>
            <a:off x="3683121" y="1534044"/>
            <a:ext cx="1076632" cy="369332"/>
            <a:chOff x="4968362" y="2079211"/>
            <a:chExt cx="1076632" cy="369332"/>
          </a:xfrm>
        </p:grpSpPr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EF1502D3-C001-1E65-B405-8AA230E2CF9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17181DB-ABBB-E02E-B667-136A2AA38F30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24843A71-F3D3-0C03-7B89-EE5A4C8CD103}"/>
              </a:ext>
            </a:extLst>
          </p:cNvPr>
          <p:cNvGrpSpPr/>
          <p:nvPr/>
        </p:nvGrpSpPr>
        <p:grpSpPr>
          <a:xfrm>
            <a:off x="3232699" y="1759668"/>
            <a:ext cx="1076632" cy="369332"/>
            <a:chOff x="4704120" y="2356972"/>
            <a:chExt cx="1076632" cy="369332"/>
          </a:xfrm>
        </p:grpSpPr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AADFD40A-3BEB-4E85-3718-8BD1C433AB5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3E60B57-8BEB-FC52-96A8-363E4B75B1A0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F5893E7-2FB5-3222-058F-47DE06A79119}"/>
              </a:ext>
            </a:extLst>
          </p:cNvPr>
          <p:cNvGrpSpPr/>
          <p:nvPr/>
        </p:nvGrpSpPr>
        <p:grpSpPr>
          <a:xfrm>
            <a:off x="2975670" y="2093535"/>
            <a:ext cx="1068643" cy="369332"/>
            <a:chOff x="3647644" y="4910075"/>
            <a:chExt cx="1068643" cy="369332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AF18D8E7-4563-732C-3C8D-35C7BDC077F8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FF30CCB8-4359-9EA7-3914-3B3B7A95BB8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32158844-B3CB-2AE1-D5C3-5B039AA89416}"/>
              </a:ext>
            </a:extLst>
          </p:cNvPr>
          <p:cNvGrpSpPr/>
          <p:nvPr/>
        </p:nvGrpSpPr>
        <p:grpSpPr>
          <a:xfrm>
            <a:off x="6111531" y="2482132"/>
            <a:ext cx="1064340" cy="369332"/>
            <a:chOff x="3647644" y="5421073"/>
            <a:chExt cx="1064340" cy="369332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50D14FC-4B44-7A52-225A-01FD6ADA48ED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C4DD1659-68FD-642B-48F8-0F20228B2B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523D636C-D349-4649-0656-F1DF0F643484}"/>
              </a:ext>
            </a:extLst>
          </p:cNvPr>
          <p:cNvGrpSpPr/>
          <p:nvPr/>
        </p:nvGrpSpPr>
        <p:grpSpPr>
          <a:xfrm>
            <a:off x="2621251" y="2943890"/>
            <a:ext cx="1068643" cy="369332"/>
            <a:chOff x="3647644" y="5359159"/>
            <a:chExt cx="1068643" cy="369332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D77E1994-4170-8E11-BB8F-B396934CAFF4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2249A7E9-5AEC-B64F-3CA3-C58C41E55AD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4EB7B049-C712-D32E-FB25-41BF85362079}"/>
              </a:ext>
            </a:extLst>
          </p:cNvPr>
          <p:cNvGrpSpPr/>
          <p:nvPr/>
        </p:nvGrpSpPr>
        <p:grpSpPr>
          <a:xfrm>
            <a:off x="2852723" y="3646693"/>
            <a:ext cx="1076632" cy="369332"/>
            <a:chOff x="2157212" y="5356391"/>
            <a:chExt cx="1076632" cy="369332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5063244A-476C-0CCB-805B-B7E6F46AEB4F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7B5C7DCA-F4AD-EA83-3A41-75BB4FA318F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C91D92B1-A7D0-E5B6-E78D-C67C8DA521BC}"/>
              </a:ext>
            </a:extLst>
          </p:cNvPr>
          <p:cNvSpPr/>
          <p:nvPr/>
        </p:nvSpPr>
        <p:spPr>
          <a:xfrm>
            <a:off x="2483644" y="3262390"/>
            <a:ext cx="822792" cy="217456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C3FA3406-CC41-575D-D472-BCB1494C2B73}"/>
              </a:ext>
            </a:extLst>
          </p:cNvPr>
          <p:cNvSpPr/>
          <p:nvPr/>
        </p:nvSpPr>
        <p:spPr>
          <a:xfrm>
            <a:off x="3441187" y="3266473"/>
            <a:ext cx="2067697" cy="217456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B652ABFA-C4B3-6490-1CAC-6FF6D2FED9CD}"/>
              </a:ext>
            </a:extLst>
          </p:cNvPr>
          <p:cNvSpPr/>
          <p:nvPr/>
        </p:nvSpPr>
        <p:spPr>
          <a:xfrm>
            <a:off x="5643636" y="3262390"/>
            <a:ext cx="914562" cy="217456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29AFB7C2-28FF-1187-BA5F-D1F621CB9C2A}"/>
              </a:ext>
            </a:extLst>
          </p:cNvPr>
          <p:cNvSpPr/>
          <p:nvPr/>
        </p:nvSpPr>
        <p:spPr>
          <a:xfrm>
            <a:off x="2483644" y="3954063"/>
            <a:ext cx="822792" cy="217456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83CB9130-8998-52E9-F7B8-D3F080B7E2E4}"/>
              </a:ext>
            </a:extLst>
          </p:cNvPr>
          <p:cNvSpPr/>
          <p:nvPr/>
        </p:nvSpPr>
        <p:spPr>
          <a:xfrm>
            <a:off x="3445652" y="3958990"/>
            <a:ext cx="1314102" cy="217456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07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5" grpId="0" animBg="1"/>
      <p:bldP spid="76" grpId="0" animBg="1"/>
      <p:bldP spid="77" grpId="0" animBg="1"/>
      <p:bldP spid="78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k_means.py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7370CE6-1AC5-0A08-687F-AE05B844DB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052" y="1527536"/>
            <a:ext cx="7847896" cy="4828815"/>
          </a:xfrm>
          <a:prstGeom prst="rect">
            <a:avLst/>
          </a:pr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D3D4C36F-BA0E-7F77-54F6-89EF920F36E9}"/>
              </a:ext>
            </a:extLst>
          </p:cNvPr>
          <p:cNvGrpSpPr/>
          <p:nvPr/>
        </p:nvGrpSpPr>
        <p:grpSpPr>
          <a:xfrm>
            <a:off x="5107188" y="4588713"/>
            <a:ext cx="1076632" cy="369332"/>
            <a:chOff x="4968362" y="2079211"/>
            <a:chExt cx="1076632" cy="369332"/>
          </a:xfrm>
        </p:grpSpPr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173D4FDF-2D20-5526-A049-FD3D2E66794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E14D7F9-2997-12C7-42E1-5499E64446EF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3880AC49-F827-48B8-1F5F-7984D0E6DEF9}"/>
              </a:ext>
            </a:extLst>
          </p:cNvPr>
          <p:cNvGrpSpPr/>
          <p:nvPr/>
        </p:nvGrpSpPr>
        <p:grpSpPr>
          <a:xfrm>
            <a:off x="3001070" y="4824613"/>
            <a:ext cx="1076632" cy="369332"/>
            <a:chOff x="4704120" y="2356972"/>
            <a:chExt cx="1076632" cy="369332"/>
          </a:xfrm>
        </p:grpSpPr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EEC0EF8E-153C-F6BA-F544-7051AEFE95F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4AF22289-651A-0669-DA72-126CAEF79AF0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C22E7FC3-4B24-38E6-55A5-1D6C9A4C3A26}"/>
              </a:ext>
            </a:extLst>
          </p:cNvPr>
          <p:cNvGrpSpPr/>
          <p:nvPr/>
        </p:nvGrpSpPr>
        <p:grpSpPr>
          <a:xfrm>
            <a:off x="4342427" y="5053017"/>
            <a:ext cx="1068643" cy="369332"/>
            <a:chOff x="3647644" y="4910075"/>
            <a:chExt cx="1068643" cy="369332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5C8A3706-72D9-FA3A-097D-A7F60D4959A7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95931021-3A55-1692-1C8D-61B4A4FBE7B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18FACD54-67A4-C11D-40C8-4A1221D87C53}"/>
              </a:ext>
            </a:extLst>
          </p:cNvPr>
          <p:cNvGrpSpPr/>
          <p:nvPr/>
        </p:nvGrpSpPr>
        <p:grpSpPr>
          <a:xfrm>
            <a:off x="4846630" y="5298401"/>
            <a:ext cx="1064340" cy="369332"/>
            <a:chOff x="3647644" y="5421073"/>
            <a:chExt cx="1064340" cy="369332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68201983-EDE1-C08D-8586-E9D4BDFE9C82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AA828BB4-B21B-9FAB-4623-54A7892EA51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CCABF311-98BC-F5D1-2769-53516D6AB0E9}"/>
              </a:ext>
            </a:extLst>
          </p:cNvPr>
          <p:cNvGrpSpPr/>
          <p:nvPr/>
        </p:nvGrpSpPr>
        <p:grpSpPr>
          <a:xfrm>
            <a:off x="2436016" y="5532310"/>
            <a:ext cx="1068643" cy="369332"/>
            <a:chOff x="3647644" y="5359159"/>
            <a:chExt cx="1068643" cy="369332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D41A38E4-A0A9-D022-DA49-CDF7DDBAAE47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150CEBC6-94DC-2F51-D456-382C5B7BB45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479B5F47-BA54-AB11-7352-F0C282200C13}"/>
              </a:ext>
            </a:extLst>
          </p:cNvPr>
          <p:cNvGrpSpPr/>
          <p:nvPr/>
        </p:nvGrpSpPr>
        <p:grpSpPr>
          <a:xfrm>
            <a:off x="2444836" y="5990247"/>
            <a:ext cx="1076632" cy="369332"/>
            <a:chOff x="2157212" y="5356391"/>
            <a:chExt cx="1076632" cy="369332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BFF81571-5B76-B3F8-6B15-CAFF0179FDEB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E9AC2AEE-93B8-418A-CEC4-F5681CF7BEF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FC196B5D-355A-4644-5DDB-AF828D5DE04E}"/>
              </a:ext>
            </a:extLst>
          </p:cNvPr>
          <p:cNvGrpSpPr/>
          <p:nvPr/>
        </p:nvGrpSpPr>
        <p:grpSpPr>
          <a:xfrm>
            <a:off x="3981308" y="5746956"/>
            <a:ext cx="1076632" cy="369332"/>
            <a:chOff x="2157212" y="5356391"/>
            <a:chExt cx="1076632" cy="369332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9E088614-C440-86F5-DE4B-CF0F76182F28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783546A5-2FEF-F0EA-D0FE-86DA0D7DDB6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11874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k_means.py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80E744-4D9C-FB6E-2DB7-D2493E7001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3428" y="1504505"/>
            <a:ext cx="6257143" cy="4761905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CFFB363B-AA84-9407-7521-4C284B5278D1}"/>
              </a:ext>
            </a:extLst>
          </p:cNvPr>
          <p:cNvGrpSpPr/>
          <p:nvPr/>
        </p:nvGrpSpPr>
        <p:grpSpPr>
          <a:xfrm>
            <a:off x="4856809" y="1606464"/>
            <a:ext cx="1076632" cy="369332"/>
            <a:chOff x="4968362" y="2079211"/>
            <a:chExt cx="1076632" cy="369332"/>
          </a:xfrm>
        </p:grpSpPr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6C8412CB-4C54-6B20-D6F1-747C0F3BEE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9A13581-46AB-CEA0-478A-9738D0870928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7004C0F-8FC2-62F1-8C80-C38936701019}"/>
              </a:ext>
            </a:extLst>
          </p:cNvPr>
          <p:cNvGrpSpPr/>
          <p:nvPr/>
        </p:nvGrpSpPr>
        <p:grpSpPr>
          <a:xfrm>
            <a:off x="3793006" y="1862783"/>
            <a:ext cx="1076632" cy="369332"/>
            <a:chOff x="4704120" y="2356972"/>
            <a:chExt cx="1076632" cy="369332"/>
          </a:xfrm>
        </p:grpSpPr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8A51299A-A495-24EC-52CE-42188DBDE0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A610B360-D29D-F676-7D43-8C0839604F06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FD0D9DC-7A9D-E5C4-7453-AB66A39D6CDB}"/>
              </a:ext>
            </a:extLst>
          </p:cNvPr>
          <p:cNvGrpSpPr/>
          <p:nvPr/>
        </p:nvGrpSpPr>
        <p:grpSpPr>
          <a:xfrm>
            <a:off x="3950815" y="2899662"/>
            <a:ext cx="1068643" cy="369332"/>
            <a:chOff x="3647644" y="4910075"/>
            <a:chExt cx="1068643" cy="3693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DA31A7C-AB2B-34E9-F553-D84A2E30B4E5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AA7091CE-3806-DDE2-39C2-BE7246252F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9F9C129E-BAFE-73D4-47A1-88A93C957864}"/>
              </a:ext>
            </a:extLst>
          </p:cNvPr>
          <p:cNvGrpSpPr/>
          <p:nvPr/>
        </p:nvGrpSpPr>
        <p:grpSpPr>
          <a:xfrm>
            <a:off x="4537639" y="3185194"/>
            <a:ext cx="1064340" cy="369332"/>
            <a:chOff x="3647644" y="5421073"/>
            <a:chExt cx="1064340" cy="36933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AC24E5F2-BBA2-43A3-77E4-6F9B24E7E95F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463CCE1D-709C-7419-2773-B6A4531D45C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42CE8898-6F7B-BB30-6FF2-B9C6E702431A}"/>
              </a:ext>
            </a:extLst>
          </p:cNvPr>
          <p:cNvGrpSpPr/>
          <p:nvPr/>
        </p:nvGrpSpPr>
        <p:grpSpPr>
          <a:xfrm>
            <a:off x="4164379" y="3434130"/>
            <a:ext cx="1068643" cy="369332"/>
            <a:chOff x="3647644" y="5359159"/>
            <a:chExt cx="1068643" cy="369332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77EDBA31-3475-BC23-7F1C-764EFC165F19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809B83C0-733A-DA6E-8538-86528063731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1A8B8C62-0636-677A-15A9-1C3B90CE43BB}"/>
              </a:ext>
            </a:extLst>
          </p:cNvPr>
          <p:cNvGrpSpPr/>
          <p:nvPr/>
        </p:nvGrpSpPr>
        <p:grpSpPr>
          <a:xfrm>
            <a:off x="4656958" y="4054850"/>
            <a:ext cx="1076632" cy="369332"/>
            <a:chOff x="2157212" y="5356391"/>
            <a:chExt cx="1076632" cy="369332"/>
          </a:xfrm>
        </p:grpSpPr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BD402823-C109-F8F6-2695-1C161DF41A16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05945E79-2E15-E50E-0334-8D6D5BD55A5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BE6FDC0D-9C86-AE99-6D22-9CAFA2A2C612}"/>
              </a:ext>
            </a:extLst>
          </p:cNvPr>
          <p:cNvGrpSpPr/>
          <p:nvPr/>
        </p:nvGrpSpPr>
        <p:grpSpPr>
          <a:xfrm>
            <a:off x="4692497" y="4570742"/>
            <a:ext cx="1076632" cy="369332"/>
            <a:chOff x="2157212" y="5356391"/>
            <a:chExt cx="1076632" cy="369332"/>
          </a:xfrm>
        </p:grpSpPr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C41E89A3-B670-50E3-6C2D-22EA61BE9AA6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628E4E69-3D52-D27E-BE8C-DED1DAFEE5C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DEE80E5F-AE41-A409-B710-AFB3E4F04DEE}"/>
              </a:ext>
            </a:extLst>
          </p:cNvPr>
          <p:cNvGrpSpPr/>
          <p:nvPr/>
        </p:nvGrpSpPr>
        <p:grpSpPr>
          <a:xfrm>
            <a:off x="5848313" y="5251536"/>
            <a:ext cx="1076632" cy="369332"/>
            <a:chOff x="2157212" y="5356391"/>
            <a:chExt cx="1076632" cy="369332"/>
          </a:xfrm>
        </p:grpSpPr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00BED8EB-5A0C-17D8-36A8-9DDDFE9D7849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8C0E9E71-1E57-92D7-FC6B-1DFBF28C7B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9CD2E387-223A-2152-60CD-16650225AC03}"/>
              </a:ext>
            </a:extLst>
          </p:cNvPr>
          <p:cNvGrpSpPr/>
          <p:nvPr/>
        </p:nvGrpSpPr>
        <p:grpSpPr>
          <a:xfrm>
            <a:off x="4787884" y="3678662"/>
            <a:ext cx="1076632" cy="369332"/>
            <a:chOff x="2157212" y="5356391"/>
            <a:chExt cx="1076632" cy="369332"/>
          </a:xfrm>
        </p:grpSpPr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C7EEB685-388C-2C8F-A9DE-CD2F562247FB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04146791-2FF6-2978-B267-DBFBB499122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87A7F24E-87E6-81A3-D219-3FC8D5856DEF}"/>
              </a:ext>
            </a:extLst>
          </p:cNvPr>
          <p:cNvGrpSpPr/>
          <p:nvPr/>
        </p:nvGrpSpPr>
        <p:grpSpPr>
          <a:xfrm>
            <a:off x="5309997" y="5669678"/>
            <a:ext cx="1076632" cy="369332"/>
            <a:chOff x="2157212" y="5356391"/>
            <a:chExt cx="1076632" cy="369332"/>
          </a:xfrm>
        </p:grpSpPr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342729F7-D4C1-5B99-2118-E39FC08E617F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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DA52F044-2D9F-DB9C-04D8-AB722AEB6B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92531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Method of Least Squares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791110" y="1357086"/>
                <a:ext cx="5561779" cy="1008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𝑀𝑖𝑛𝑖𝑚𝑖𝑧𝑒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sSubSup>
                                        <m:sSubSup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  <m:sup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  <m:sSub>
                                        <m:sSub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1110" y="1357086"/>
                <a:ext cx="5561779" cy="100822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441288" y="2705702"/>
                <a:ext cx="426142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𝑎𝑥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𝑏𝑥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𝑎𝑥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𝑏𝑥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1288" y="2705702"/>
                <a:ext cx="4261423" cy="307777"/>
              </a:xfrm>
              <a:prstGeom prst="rect">
                <a:avLst/>
              </a:prstGeom>
              <a:blipFill>
                <a:blip r:embed="rId3"/>
                <a:stretch>
                  <a:fillRect t="-4000" b="-2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321029" y="5258578"/>
                <a:ext cx="8501943" cy="307777"/>
              </a:xfrm>
              <a:prstGeom prst="rect">
                <a:avLst/>
              </a:prstGeom>
              <a:noFill/>
              <a:ln w="12700">
                <a:solidFill>
                  <a:srgbClr val="FF000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−2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𝑎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−2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𝑏𝑥𝑦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−2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𝑐𝑦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𝑎𝑏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𝑎𝑐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𝑏𝑐𝑥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029" y="5258578"/>
                <a:ext cx="8501943" cy="307777"/>
              </a:xfrm>
              <a:prstGeom prst="rect">
                <a:avLst/>
              </a:prstGeom>
              <a:blipFill>
                <a:blip r:embed="rId4"/>
                <a:stretch>
                  <a:fillRect l="-215" t="-1923" b="-30769"/>
                </a:stretch>
              </a:blipFill>
              <a:ln w="127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Group 16"/>
          <p:cNvGrpSpPr/>
          <p:nvPr/>
        </p:nvGrpSpPr>
        <p:grpSpPr>
          <a:xfrm>
            <a:off x="765351" y="3178277"/>
            <a:ext cx="7613297" cy="1740310"/>
            <a:chOff x="628650" y="3406877"/>
            <a:chExt cx="7613297" cy="1740310"/>
          </a:xfrm>
        </p:grpSpPr>
        <p:grpSp>
          <p:nvGrpSpPr>
            <p:cNvPr id="8" name="Group 7"/>
            <p:cNvGrpSpPr/>
            <p:nvPr/>
          </p:nvGrpSpPr>
          <p:grpSpPr>
            <a:xfrm>
              <a:off x="902053" y="3492099"/>
              <a:ext cx="7339894" cy="1560015"/>
              <a:chOff x="781664" y="3492099"/>
              <a:chExt cx="7339894" cy="156001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TextBox 6"/>
                  <p:cNvSpPr txBox="1"/>
                  <p:nvPr/>
                </p:nvSpPr>
                <p:spPr>
                  <a:xfrm>
                    <a:off x="781664" y="3492099"/>
                    <a:ext cx="2510752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𝑏𝑥𝑦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𝑐𝑦</m:t>
                          </m:r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7" name="TextBox 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81664" y="3492099"/>
                    <a:ext cx="2510752" cy="307777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3641" t="-1961" r="-243" b="-333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TextBox 11"/>
                  <p:cNvSpPr txBox="1"/>
                  <p:nvPr/>
                </p:nvSpPr>
                <p:spPr>
                  <a:xfrm>
                    <a:off x="781664" y="3909512"/>
                    <a:ext cx="5166094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    −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                         +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𝑎𝑏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𝑎𝑐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12" name="TextBox 1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81664" y="3909512"/>
                    <a:ext cx="5166094" cy="307777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118" t="-4000" b="-26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TextBox 12"/>
                  <p:cNvSpPr txBox="1"/>
                  <p:nvPr/>
                </p:nvSpPr>
                <p:spPr>
                  <a:xfrm>
                    <a:off x="781664" y="4326925"/>
                    <a:ext cx="6787051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                    −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𝑏𝑥𝑦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                           +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𝑎𝑏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               +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𝑏𝑐𝑥</m:t>
                          </m:r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13" name="TextBox 1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81664" y="4326925"/>
                    <a:ext cx="6787051" cy="307777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90" t="-1961" b="-333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TextBox 13"/>
                  <p:cNvSpPr txBox="1"/>
                  <p:nvPr/>
                </p:nvSpPr>
                <p:spPr>
                  <a:xfrm>
                    <a:off x="781664" y="4744337"/>
                    <a:ext cx="7339894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                                 −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𝑐𝑦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                                +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𝑎𝑐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               +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𝑏𝑐𝑥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14" name="TextBox 1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81664" y="4744337"/>
                    <a:ext cx="7339894" cy="307777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83" t="-4000" b="-26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6" name="Rectangle 15"/>
            <p:cNvSpPr/>
            <p:nvPr/>
          </p:nvSpPr>
          <p:spPr>
            <a:xfrm>
              <a:off x="628650" y="3406877"/>
              <a:ext cx="7608324" cy="174031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DA186E39-1014-40A2-81A2-6419FCFF570C}"/>
              </a:ext>
            </a:extLst>
          </p:cNvPr>
          <p:cNvSpPr txBox="1"/>
          <p:nvPr/>
        </p:nvSpPr>
        <p:spPr>
          <a:xfrm>
            <a:off x="1795616" y="6001419"/>
            <a:ext cx="5552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Note: we will set aside the summation operator for now…</a:t>
            </a:r>
          </a:p>
        </p:txBody>
      </p:sp>
    </p:spTree>
    <p:extLst>
      <p:ext uri="{BB962C8B-B14F-4D97-AF65-F5344CB8AC3E}">
        <p14:creationId xmlns:p14="http://schemas.microsoft.com/office/powerpoint/2010/main" val="1810394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5" grpId="0" animBg="1"/>
      <p:bldP spid="3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>
            <a:extLst>
              <a:ext uri="{FF2B5EF4-FFF2-40B4-BE49-F238E27FC236}">
                <a16:creationId xmlns:a16="http://schemas.microsoft.com/office/drawing/2014/main" id="{50C8096C-9BB3-1C57-CAF1-5744CD73A4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1047" y="1652589"/>
            <a:ext cx="5961905" cy="402857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k_means.py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50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3D8B449-F24C-86FB-81E1-BF62ED8DAE72}"/>
              </a:ext>
            </a:extLst>
          </p:cNvPr>
          <p:cNvGrpSpPr/>
          <p:nvPr/>
        </p:nvGrpSpPr>
        <p:grpSpPr>
          <a:xfrm>
            <a:off x="3922582" y="1914056"/>
            <a:ext cx="1076632" cy="369332"/>
            <a:chOff x="4968362" y="2079211"/>
            <a:chExt cx="1076632" cy="369332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FC4F20E1-E1B0-93F2-B867-A66B274BFE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620EC67-C411-78C9-B71A-4D93E0583D32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5AC438AE-1DE5-4D54-AE1D-60DB8E3B0277}"/>
              </a:ext>
            </a:extLst>
          </p:cNvPr>
          <p:cNvGrpSpPr/>
          <p:nvPr/>
        </p:nvGrpSpPr>
        <p:grpSpPr>
          <a:xfrm>
            <a:off x="5661827" y="2179910"/>
            <a:ext cx="1076632" cy="369332"/>
            <a:chOff x="4704120" y="2356972"/>
            <a:chExt cx="1076632" cy="369332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4489064C-6FFA-DB0B-5A15-DABFF142C49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092012E-F99D-4745-65ED-8153FE65E3C3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29FE38E-01A5-0836-D247-6CDD6C4939CB}"/>
              </a:ext>
            </a:extLst>
          </p:cNvPr>
          <p:cNvGrpSpPr/>
          <p:nvPr/>
        </p:nvGrpSpPr>
        <p:grpSpPr>
          <a:xfrm>
            <a:off x="4997046" y="2436317"/>
            <a:ext cx="1068643" cy="369332"/>
            <a:chOff x="3647644" y="4910075"/>
            <a:chExt cx="1068643" cy="369332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BA66B09-7C81-0395-F989-03BAC3F7C165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DF6BA71C-5785-9447-FFBB-1314076ACE1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E1BE5E9-2845-625E-4925-3E6CE07CABE1}"/>
              </a:ext>
            </a:extLst>
          </p:cNvPr>
          <p:cNvGrpSpPr/>
          <p:nvPr/>
        </p:nvGrpSpPr>
        <p:grpSpPr>
          <a:xfrm>
            <a:off x="4477136" y="2720856"/>
            <a:ext cx="1064340" cy="369332"/>
            <a:chOff x="3647644" y="5421073"/>
            <a:chExt cx="1064340" cy="36933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D22BEAF-1516-7BC4-A356-8637B988BD09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88A7B19C-92EB-FA42-48DB-130B4B23EE7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FD74C45-2BC0-0FB8-2A09-2887D1F0DC4A}"/>
              </a:ext>
            </a:extLst>
          </p:cNvPr>
          <p:cNvGrpSpPr/>
          <p:nvPr/>
        </p:nvGrpSpPr>
        <p:grpSpPr>
          <a:xfrm>
            <a:off x="6939969" y="2954229"/>
            <a:ext cx="1068643" cy="369332"/>
            <a:chOff x="3647644" y="5359159"/>
            <a:chExt cx="1068643" cy="36933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56A3EFE-BF6D-4ADE-DA76-35185371C9BC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81665799-AD35-9ABA-7C9F-4B396A19305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5A37E83-8536-1FB0-17B7-3E9466E04718}"/>
              </a:ext>
            </a:extLst>
          </p:cNvPr>
          <p:cNvGrpSpPr/>
          <p:nvPr/>
        </p:nvGrpSpPr>
        <p:grpSpPr>
          <a:xfrm>
            <a:off x="5508155" y="3740060"/>
            <a:ext cx="1076632" cy="369332"/>
            <a:chOff x="2157212" y="5356391"/>
            <a:chExt cx="1076632" cy="36933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C14D302-E700-7248-6E04-8DAD6AF47C74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96CF2916-C3BA-5B8E-3140-E7016EACAA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25CE65B-D22F-B7F7-A7D7-26CC94448D7D}"/>
              </a:ext>
            </a:extLst>
          </p:cNvPr>
          <p:cNvGrpSpPr/>
          <p:nvPr/>
        </p:nvGrpSpPr>
        <p:grpSpPr>
          <a:xfrm>
            <a:off x="6016483" y="3996709"/>
            <a:ext cx="1076632" cy="369332"/>
            <a:chOff x="2157212" y="5356391"/>
            <a:chExt cx="1076632" cy="36933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BFFA09E-38FC-95E2-B8A8-63FC9B205284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457BDCA9-33A6-DB77-BCFB-C038BEAD4B7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9E2E32B-9A4C-DCBE-27FC-DFFE75A80A04}"/>
              </a:ext>
            </a:extLst>
          </p:cNvPr>
          <p:cNvGrpSpPr/>
          <p:nvPr/>
        </p:nvGrpSpPr>
        <p:grpSpPr>
          <a:xfrm>
            <a:off x="6047215" y="4262609"/>
            <a:ext cx="1076632" cy="369332"/>
            <a:chOff x="2157212" y="5356391"/>
            <a:chExt cx="1076632" cy="369332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FCC518B-D2C2-86C2-75E6-7F0BB69B2EA6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92607564-9583-D7C6-C816-E8A86CCFB3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987379E-85CF-662C-7524-97D724F9115A}"/>
              </a:ext>
            </a:extLst>
          </p:cNvPr>
          <p:cNvGrpSpPr/>
          <p:nvPr/>
        </p:nvGrpSpPr>
        <p:grpSpPr>
          <a:xfrm>
            <a:off x="5091786" y="3201519"/>
            <a:ext cx="1076632" cy="369332"/>
            <a:chOff x="2157212" y="5356391"/>
            <a:chExt cx="1076632" cy="369332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2E9739A-95ED-A2F4-2265-9E431A10D74D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38592DFE-05C0-C1A2-0376-4648D0EF3C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F826740-BABE-4660-C832-ACC995A82477}"/>
              </a:ext>
            </a:extLst>
          </p:cNvPr>
          <p:cNvGrpSpPr/>
          <p:nvPr/>
        </p:nvGrpSpPr>
        <p:grpSpPr>
          <a:xfrm>
            <a:off x="6476320" y="4772350"/>
            <a:ext cx="1076632" cy="369332"/>
            <a:chOff x="2157212" y="5356391"/>
            <a:chExt cx="1076632" cy="369332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790D8102-E70B-57A8-F926-F4BAD8B166D4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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5F51ECAE-FD59-426F-30E9-2027DC7943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08564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k_means.py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51</a:t>
            </a:fld>
            <a:endParaRPr lang="en-US" dirty="0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8B080FE3-DD43-A85A-AD11-F609CA6689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857" y="1423520"/>
            <a:ext cx="6114286" cy="5200000"/>
          </a:xfrm>
          <a:prstGeom prst="rect">
            <a:avLst/>
          </a:prstGeom>
          <a:ln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9" name="Line Callout 2 5">
                <a:extLst>
                  <a:ext uri="{FF2B5EF4-FFF2-40B4-BE49-F238E27FC236}">
                    <a16:creationId xmlns:a16="http://schemas.microsoft.com/office/drawing/2014/main" id="{70617DAA-B1FE-7243-BFA3-9A50ACB3D85E}"/>
                  </a:ext>
                </a:extLst>
              </p:cNvPr>
              <p:cNvSpPr/>
              <p:nvPr/>
            </p:nvSpPr>
            <p:spPr>
              <a:xfrm>
                <a:off x="683020" y="4610931"/>
                <a:ext cx="1345293" cy="1161143"/>
              </a:xfrm>
              <a:prstGeom prst="borderCallout2">
                <a:avLst>
                  <a:gd name="adj1" fmla="val 46951"/>
                  <a:gd name="adj2" fmla="val 107634"/>
                  <a:gd name="adj3" fmla="val 58134"/>
                  <a:gd name="adj4" fmla="val 149799"/>
                  <a:gd name="adj5" fmla="val 93867"/>
                  <a:gd name="adj6" fmla="val 186296"/>
                </a:avLst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All cluster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𝝁</m:t>
                    </m:r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points start at (0,0) </a:t>
                </a:r>
              </a:p>
            </p:txBody>
          </p:sp>
        </mc:Choice>
        <mc:Fallback xmlns="">
          <p:sp>
            <p:nvSpPr>
              <p:cNvPr id="39" name="Line Callout 2 5">
                <a:extLst>
                  <a:ext uri="{FF2B5EF4-FFF2-40B4-BE49-F238E27FC236}">
                    <a16:creationId xmlns:a16="http://schemas.microsoft.com/office/drawing/2014/main" id="{70617DAA-B1FE-7243-BFA3-9A50ACB3D85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020" y="4610931"/>
                <a:ext cx="1345293" cy="1161143"/>
              </a:xfrm>
              <a:prstGeom prst="borderCallout2">
                <a:avLst>
                  <a:gd name="adj1" fmla="val 46951"/>
                  <a:gd name="adj2" fmla="val 107634"/>
                  <a:gd name="adj3" fmla="val 58134"/>
                  <a:gd name="adj4" fmla="val 149799"/>
                  <a:gd name="adj5" fmla="val 93867"/>
                  <a:gd name="adj6" fmla="val 186296"/>
                </a:avLst>
              </a:prstGeom>
              <a:blipFill>
                <a:blip r:embed="rId3"/>
                <a:stretch>
                  <a:fillRect l="-1163"/>
                </a:stretch>
              </a:blipFill>
              <a:ln w="28575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Line Callout 2 6">
            <a:extLst>
              <a:ext uri="{FF2B5EF4-FFF2-40B4-BE49-F238E27FC236}">
                <a16:creationId xmlns:a16="http://schemas.microsoft.com/office/drawing/2014/main" id="{F141C5F2-605C-B537-9D24-6F024B67F96C}"/>
              </a:ext>
            </a:extLst>
          </p:cNvPr>
          <p:cNvSpPr/>
          <p:nvPr/>
        </p:nvSpPr>
        <p:spPr>
          <a:xfrm>
            <a:off x="2286000" y="3361284"/>
            <a:ext cx="2286000" cy="1161143"/>
          </a:xfrm>
          <a:prstGeom prst="borderCallout2">
            <a:avLst>
              <a:gd name="adj1" fmla="val -9414"/>
              <a:gd name="adj2" fmla="val 73861"/>
              <a:gd name="adj3" fmla="val -42643"/>
              <a:gd name="adj4" fmla="val 90056"/>
              <a:gd name="adj5" fmla="val -29971"/>
              <a:gd name="adj6" fmla="val 110375"/>
            </a:avLst>
          </a:prstGeom>
          <a:solidFill>
            <a:schemeClr val="bg1"/>
          </a:solidFill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Data points are initially assigned in a round-robin fashion to an arbitrary cluster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745DF9E-C3A8-9E1C-4EDA-4C174C540811}"/>
              </a:ext>
            </a:extLst>
          </p:cNvPr>
          <p:cNvSpPr txBox="1"/>
          <p:nvPr/>
        </p:nvSpPr>
        <p:spPr>
          <a:xfrm>
            <a:off x="5890456" y="5095747"/>
            <a:ext cx="2369617" cy="646331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Press </a:t>
            </a:r>
            <a:r>
              <a:rPr lang="en-US" b="1" dirty="0"/>
              <a:t>n </a:t>
            </a:r>
            <a:r>
              <a:rPr lang="en-US" b="1" dirty="0">
                <a:solidFill>
                  <a:srgbClr val="FF0000"/>
                </a:solidFill>
              </a:rPr>
              <a:t>to single step the cluster algorithm</a:t>
            </a:r>
          </a:p>
        </p:txBody>
      </p:sp>
    </p:spTree>
    <p:extLst>
      <p:ext uri="{BB962C8B-B14F-4D97-AF65-F5344CB8AC3E}">
        <p14:creationId xmlns:p14="http://schemas.microsoft.com/office/powerpoint/2010/main" val="2410263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0" grpId="0" animBg="1"/>
      <p:bldP spid="41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902AC90-EBB9-A389-7465-B244416F95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857" y="1423520"/>
            <a:ext cx="6114286" cy="520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k_means.py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52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Line Callout 2 5">
                <a:extLst>
                  <a:ext uri="{FF2B5EF4-FFF2-40B4-BE49-F238E27FC236}">
                    <a16:creationId xmlns:a16="http://schemas.microsoft.com/office/drawing/2014/main" id="{F3A0511A-9EAE-0AE9-CE9B-1CD0A9460204}"/>
                  </a:ext>
                </a:extLst>
              </p:cNvPr>
              <p:cNvSpPr/>
              <p:nvPr/>
            </p:nvSpPr>
            <p:spPr>
              <a:xfrm>
                <a:off x="708478" y="4173298"/>
                <a:ext cx="1345293" cy="1161143"/>
              </a:xfrm>
              <a:prstGeom prst="borderCallout2">
                <a:avLst>
                  <a:gd name="adj1" fmla="val 35332"/>
                  <a:gd name="adj2" fmla="val 107634"/>
                  <a:gd name="adj3" fmla="val 24312"/>
                  <a:gd name="adj4" fmla="val 197120"/>
                  <a:gd name="adj5" fmla="val 46597"/>
                  <a:gd name="adj6" fmla="val 293465"/>
                </a:avLst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Cluster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𝝁</m:t>
                    </m:r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points have moved </a:t>
                </a:r>
              </a:p>
            </p:txBody>
          </p:sp>
        </mc:Choice>
        <mc:Fallback xmlns="">
          <p:sp>
            <p:nvSpPr>
              <p:cNvPr id="10" name="Line Callout 2 5">
                <a:extLst>
                  <a:ext uri="{FF2B5EF4-FFF2-40B4-BE49-F238E27FC236}">
                    <a16:creationId xmlns:a16="http://schemas.microsoft.com/office/drawing/2014/main" id="{F3A0511A-9EAE-0AE9-CE9B-1CD0A94602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478" y="4173298"/>
                <a:ext cx="1345293" cy="1161143"/>
              </a:xfrm>
              <a:prstGeom prst="borderCallout2">
                <a:avLst>
                  <a:gd name="adj1" fmla="val 35332"/>
                  <a:gd name="adj2" fmla="val 107634"/>
                  <a:gd name="adj3" fmla="val 24312"/>
                  <a:gd name="adj4" fmla="val 197120"/>
                  <a:gd name="adj5" fmla="val 46597"/>
                  <a:gd name="adj6" fmla="val 293465"/>
                </a:avLst>
              </a:prstGeom>
              <a:blipFill>
                <a:blip r:embed="rId3"/>
                <a:stretch>
                  <a:fillRect l="-600"/>
                </a:stretch>
              </a:blipFill>
              <a:ln w="28575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Line Callout 2 6">
                <a:extLst>
                  <a:ext uri="{FF2B5EF4-FFF2-40B4-BE49-F238E27FC236}">
                    <a16:creationId xmlns:a16="http://schemas.microsoft.com/office/drawing/2014/main" id="{C3FB7ED2-EF10-7676-62E9-4727A99FF935}"/>
                  </a:ext>
                </a:extLst>
              </p:cNvPr>
              <p:cNvSpPr/>
              <p:nvPr/>
            </p:nvSpPr>
            <p:spPr>
              <a:xfrm>
                <a:off x="1745546" y="2415390"/>
                <a:ext cx="1719943" cy="1161143"/>
              </a:xfrm>
              <a:prstGeom prst="borderCallout2">
                <a:avLst>
                  <a:gd name="adj1" fmla="val 25957"/>
                  <a:gd name="adj2" fmla="val 104258"/>
                  <a:gd name="adj3" fmla="val 44492"/>
                  <a:gd name="adj4" fmla="val 148124"/>
                  <a:gd name="adj5" fmla="val 73504"/>
                  <a:gd name="adj6" fmla="val 174580"/>
                </a:avLst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Data points are assigned to the cluster with closest </a:t>
                </a:r>
                <a14:m>
                  <m:oMath xmlns:m="http://schemas.openxmlformats.org/officeDocument/2006/math">
                    <m:r>
                      <a:rPr lang="en-US" b="1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𝝁</m:t>
                    </m:r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point </a:t>
                </a:r>
              </a:p>
            </p:txBody>
          </p:sp>
        </mc:Choice>
        <mc:Fallback xmlns="">
          <p:sp>
            <p:nvSpPr>
              <p:cNvPr id="11" name="Line Callout 2 6">
                <a:extLst>
                  <a:ext uri="{FF2B5EF4-FFF2-40B4-BE49-F238E27FC236}">
                    <a16:creationId xmlns:a16="http://schemas.microsoft.com/office/drawing/2014/main" id="{C3FB7ED2-EF10-7676-62E9-4727A99FF9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5546" y="2415390"/>
                <a:ext cx="1719943" cy="1161143"/>
              </a:xfrm>
              <a:prstGeom prst="borderCallout2">
                <a:avLst>
                  <a:gd name="adj1" fmla="val 25957"/>
                  <a:gd name="adj2" fmla="val 104258"/>
                  <a:gd name="adj3" fmla="val 44492"/>
                  <a:gd name="adj4" fmla="val 148124"/>
                  <a:gd name="adj5" fmla="val 73504"/>
                  <a:gd name="adj6" fmla="val 174580"/>
                </a:avLst>
              </a:prstGeom>
              <a:blipFill>
                <a:blip r:embed="rId4"/>
                <a:stretch>
                  <a:fillRect t="-3061" b="-7653"/>
                </a:stretch>
              </a:blipFill>
              <a:ln w="28575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Line Callout 2 7">
            <a:extLst>
              <a:ext uri="{FF2B5EF4-FFF2-40B4-BE49-F238E27FC236}">
                <a16:creationId xmlns:a16="http://schemas.microsoft.com/office/drawing/2014/main" id="{B133F655-3E38-DE8D-804C-4991D30ED4B8}"/>
              </a:ext>
            </a:extLst>
          </p:cNvPr>
          <p:cNvSpPr/>
          <p:nvPr/>
        </p:nvSpPr>
        <p:spPr>
          <a:xfrm>
            <a:off x="6626678" y="2862496"/>
            <a:ext cx="1719943" cy="1161143"/>
          </a:xfrm>
          <a:prstGeom prst="borderCallout2">
            <a:avLst>
              <a:gd name="adj1" fmla="val 47094"/>
              <a:gd name="adj2" fmla="val -6153"/>
              <a:gd name="adj3" fmla="val 55613"/>
              <a:gd name="adj4" fmla="val -40145"/>
              <a:gd name="adj5" fmla="val 98120"/>
              <a:gd name="adj6" fmla="val -50248"/>
            </a:avLst>
          </a:prstGeom>
          <a:solidFill>
            <a:schemeClr val="bg1"/>
          </a:solidFill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algorithm is trying to converge to three clusters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D750255-A138-4AE9-E066-47D26ED7B411}"/>
              </a:ext>
            </a:extLst>
          </p:cNvPr>
          <p:cNvSpPr txBox="1"/>
          <p:nvPr/>
        </p:nvSpPr>
        <p:spPr>
          <a:xfrm>
            <a:off x="5890456" y="5095747"/>
            <a:ext cx="2369617" cy="646331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Press </a:t>
            </a:r>
            <a:r>
              <a:rPr lang="en-US" b="1" dirty="0"/>
              <a:t>n </a:t>
            </a:r>
            <a:r>
              <a:rPr lang="en-US" b="1" dirty="0">
                <a:solidFill>
                  <a:srgbClr val="FF0000"/>
                </a:solidFill>
              </a:rPr>
              <a:t>to single step the cluster algorithm</a:t>
            </a:r>
          </a:p>
        </p:txBody>
      </p:sp>
    </p:spTree>
    <p:extLst>
      <p:ext uri="{BB962C8B-B14F-4D97-AF65-F5344CB8AC3E}">
        <p14:creationId xmlns:p14="http://schemas.microsoft.com/office/powerpoint/2010/main" val="73730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9D82C21-F5A6-43E4-6CC3-480566447E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857" y="1423401"/>
            <a:ext cx="6114286" cy="520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k_means.py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53</a:t>
            </a:fld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D750255-A138-4AE9-E066-47D26ED7B411}"/>
              </a:ext>
            </a:extLst>
          </p:cNvPr>
          <p:cNvSpPr txBox="1"/>
          <p:nvPr/>
        </p:nvSpPr>
        <p:spPr>
          <a:xfrm>
            <a:off x="5890456" y="5095747"/>
            <a:ext cx="2369617" cy="646331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Press </a:t>
            </a:r>
            <a:r>
              <a:rPr lang="en-US" b="1" dirty="0"/>
              <a:t>n </a:t>
            </a:r>
            <a:r>
              <a:rPr lang="en-US" b="1" dirty="0">
                <a:solidFill>
                  <a:srgbClr val="FF0000"/>
                </a:solidFill>
              </a:rPr>
              <a:t>to single step the cluster algorithm</a:t>
            </a:r>
          </a:p>
        </p:txBody>
      </p:sp>
    </p:spTree>
    <p:extLst>
      <p:ext uri="{BB962C8B-B14F-4D97-AF65-F5344CB8AC3E}">
        <p14:creationId xmlns:p14="http://schemas.microsoft.com/office/powerpoint/2010/main" val="431609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85F8E01-7B4C-623B-F75F-6CF9629282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857" y="1423401"/>
            <a:ext cx="6114286" cy="520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k_means.py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54</a:t>
            </a:fld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D750255-A138-4AE9-E066-47D26ED7B411}"/>
              </a:ext>
            </a:extLst>
          </p:cNvPr>
          <p:cNvSpPr txBox="1"/>
          <p:nvPr/>
        </p:nvSpPr>
        <p:spPr>
          <a:xfrm>
            <a:off x="5890456" y="5095747"/>
            <a:ext cx="2369617" cy="646331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Press </a:t>
            </a:r>
            <a:r>
              <a:rPr lang="en-US" b="1" dirty="0"/>
              <a:t>n </a:t>
            </a:r>
            <a:r>
              <a:rPr lang="en-US" b="1" dirty="0">
                <a:solidFill>
                  <a:srgbClr val="FF0000"/>
                </a:solidFill>
              </a:rPr>
              <a:t>to single step the cluster algorithm</a:t>
            </a:r>
          </a:p>
        </p:txBody>
      </p:sp>
    </p:spTree>
    <p:extLst>
      <p:ext uri="{BB962C8B-B14F-4D97-AF65-F5344CB8AC3E}">
        <p14:creationId xmlns:p14="http://schemas.microsoft.com/office/powerpoint/2010/main" val="2281415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11B8C7B-1F5D-7527-399B-ECE71C6690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857" y="1423401"/>
            <a:ext cx="6114286" cy="520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k_means.py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55</a:t>
            </a:fld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D750255-A138-4AE9-E066-47D26ED7B411}"/>
              </a:ext>
            </a:extLst>
          </p:cNvPr>
          <p:cNvSpPr txBox="1"/>
          <p:nvPr/>
        </p:nvSpPr>
        <p:spPr>
          <a:xfrm>
            <a:off x="5890456" y="5095747"/>
            <a:ext cx="2369617" cy="646331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Press </a:t>
            </a:r>
            <a:r>
              <a:rPr lang="en-US" b="1" dirty="0"/>
              <a:t>n </a:t>
            </a:r>
            <a:r>
              <a:rPr lang="en-US" b="1" dirty="0">
                <a:solidFill>
                  <a:srgbClr val="FF0000"/>
                </a:solidFill>
              </a:rPr>
              <a:t>to single step the cluster algorithm</a:t>
            </a:r>
          </a:p>
        </p:txBody>
      </p:sp>
    </p:spTree>
    <p:extLst>
      <p:ext uri="{BB962C8B-B14F-4D97-AF65-F5344CB8AC3E}">
        <p14:creationId xmlns:p14="http://schemas.microsoft.com/office/powerpoint/2010/main" val="1223129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11B8C7B-1F5D-7527-399B-ECE71C6690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857" y="1423401"/>
            <a:ext cx="6114286" cy="520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k_means.py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86EE30-B878-185A-8151-7B50B62368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9890" y="5299925"/>
            <a:ext cx="3365460" cy="31723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Line Callout 2 5">
                <a:extLst>
                  <a:ext uri="{FF2B5EF4-FFF2-40B4-BE49-F238E27FC236}">
                    <a16:creationId xmlns:a16="http://schemas.microsoft.com/office/drawing/2014/main" id="{80419F7D-8555-A3C0-F6A4-28A1AF461C96}"/>
                  </a:ext>
                </a:extLst>
              </p:cNvPr>
              <p:cNvSpPr/>
              <p:nvPr/>
            </p:nvSpPr>
            <p:spPr>
              <a:xfrm>
                <a:off x="922506" y="4183752"/>
                <a:ext cx="1345293" cy="1161143"/>
              </a:xfrm>
              <a:prstGeom prst="borderCallout2">
                <a:avLst>
                  <a:gd name="adj1" fmla="val 35332"/>
                  <a:gd name="adj2" fmla="val 107634"/>
                  <a:gd name="adj3" fmla="val 48062"/>
                  <a:gd name="adj4" fmla="val 193344"/>
                  <a:gd name="adj5" fmla="val 92720"/>
                  <a:gd name="adj6" fmla="val 250181"/>
                </a:avLst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No cluster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𝝁</m:t>
                    </m:r>
                    <m:r>
                      <a:rPr 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points have moved </a:t>
                </a:r>
              </a:p>
            </p:txBody>
          </p:sp>
        </mc:Choice>
        <mc:Fallback xmlns="">
          <p:sp>
            <p:nvSpPr>
              <p:cNvPr id="8" name="Line Callout 2 5">
                <a:extLst>
                  <a:ext uri="{FF2B5EF4-FFF2-40B4-BE49-F238E27FC236}">
                    <a16:creationId xmlns:a16="http://schemas.microsoft.com/office/drawing/2014/main" id="{80419F7D-8555-A3C0-F6A4-28A1AF461C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506" y="4183752"/>
                <a:ext cx="1345293" cy="1161143"/>
              </a:xfrm>
              <a:prstGeom prst="borderCallout2">
                <a:avLst>
                  <a:gd name="adj1" fmla="val 35332"/>
                  <a:gd name="adj2" fmla="val 107634"/>
                  <a:gd name="adj3" fmla="val 48062"/>
                  <a:gd name="adj4" fmla="val 193344"/>
                  <a:gd name="adj5" fmla="val 92720"/>
                  <a:gd name="adj6" fmla="val 250181"/>
                </a:avLst>
              </a:prstGeom>
              <a:blipFill>
                <a:blip r:embed="rId4"/>
                <a:stretch>
                  <a:fillRect l="-701"/>
                </a:stretch>
              </a:blipFill>
              <a:ln w="28575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Line Callout 2 6">
            <a:extLst>
              <a:ext uri="{FF2B5EF4-FFF2-40B4-BE49-F238E27FC236}">
                <a16:creationId xmlns:a16="http://schemas.microsoft.com/office/drawing/2014/main" id="{72F4B17C-BCA9-3F40-64CC-CA2C74D2CE63}"/>
              </a:ext>
            </a:extLst>
          </p:cNvPr>
          <p:cNvSpPr/>
          <p:nvPr/>
        </p:nvSpPr>
        <p:spPr>
          <a:xfrm>
            <a:off x="1887571" y="2765619"/>
            <a:ext cx="1719943" cy="1161143"/>
          </a:xfrm>
          <a:prstGeom prst="borderCallout2">
            <a:avLst>
              <a:gd name="adj1" fmla="val 25957"/>
              <a:gd name="adj2" fmla="val 104258"/>
              <a:gd name="adj3" fmla="val 1328"/>
              <a:gd name="adj4" fmla="val 142702"/>
              <a:gd name="adj5" fmla="val 19242"/>
              <a:gd name="adj6" fmla="val 174812"/>
            </a:avLst>
          </a:prstGeom>
          <a:solidFill>
            <a:schemeClr val="bg1"/>
          </a:solidFill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No data points have changed their cluster assignment</a:t>
            </a:r>
          </a:p>
        </p:txBody>
      </p:sp>
    </p:spTree>
    <p:extLst>
      <p:ext uri="{BB962C8B-B14F-4D97-AF65-F5344CB8AC3E}">
        <p14:creationId xmlns:p14="http://schemas.microsoft.com/office/powerpoint/2010/main" val="2633863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k-means Clustering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57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677" y="1651194"/>
            <a:ext cx="8854832" cy="4445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06248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n-Dimensional k-means Clustering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58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3016" y="1468581"/>
            <a:ext cx="4657969" cy="4870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81614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FF0000"/>
                </a:solidFill>
                <a:latin typeface="+mn-lt"/>
              </a:rPr>
              <a:t>Edit</a:t>
            </a:r>
            <a:r>
              <a:rPr lang="en-US" sz="3200" dirty="0">
                <a:latin typeface="+mn-lt"/>
              </a:rPr>
              <a:t> k_means.py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59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965F624-00C6-E830-FFE8-3BECE3860F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809" y="2905190"/>
            <a:ext cx="3352381" cy="1047619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E4DAE480-D0C4-CB39-6962-1C4D9EED5768}"/>
              </a:ext>
            </a:extLst>
          </p:cNvPr>
          <p:cNvGrpSpPr/>
          <p:nvPr/>
        </p:nvGrpSpPr>
        <p:grpSpPr>
          <a:xfrm>
            <a:off x="6134015" y="3119678"/>
            <a:ext cx="1076632" cy="369332"/>
            <a:chOff x="4968362" y="2079211"/>
            <a:chExt cx="1076632" cy="369332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738932BF-5A29-7348-EF2F-06AEB8CE489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11D0057-9D58-C47D-2CC4-00CDEBABA27A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4AE929F7-6AE1-9DBA-E73D-62F4741C31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1046" y="4585836"/>
            <a:ext cx="1961905" cy="1523810"/>
          </a:xfrm>
          <a:prstGeom prst="rect">
            <a:avLst/>
          </a:prstGeom>
        </p:spPr>
      </p:pic>
      <p:sp>
        <p:nvSpPr>
          <p:cNvPr id="15" name="Speech Bubble: Rectangle 14">
            <a:extLst>
              <a:ext uri="{FF2B5EF4-FFF2-40B4-BE49-F238E27FC236}">
                <a16:creationId xmlns:a16="http://schemas.microsoft.com/office/drawing/2014/main" id="{29E6843B-0DE3-2CB7-8934-ADFB59659BBD}"/>
              </a:ext>
            </a:extLst>
          </p:cNvPr>
          <p:cNvSpPr/>
          <p:nvPr/>
        </p:nvSpPr>
        <p:spPr>
          <a:xfrm>
            <a:off x="788910" y="4585836"/>
            <a:ext cx="2379710" cy="1009376"/>
          </a:xfrm>
          <a:prstGeom prst="wedgeRectCallout">
            <a:avLst>
              <a:gd name="adj1" fmla="val 106247"/>
              <a:gd name="adj2" fmla="val 3971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This point is a </a:t>
            </a:r>
          </a:p>
          <a:p>
            <a:pPr algn="ctr"/>
            <a:r>
              <a:rPr lang="en-US" b="1" dirty="0">
                <a:solidFill>
                  <a:srgbClr val="FFFF00"/>
                </a:solidFill>
              </a:rPr>
              <a:t>data outlier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5433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Method of Least Squares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791110" y="1357086"/>
                <a:ext cx="5561779" cy="1008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𝑀𝑖𝑛𝑖𝑚𝑖𝑧𝑒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sSubSup>
                                        <m:sSubSup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  <m:sup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  <m:sSub>
                                        <m:sSub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1110" y="1357086"/>
                <a:ext cx="5561779" cy="100822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321029" y="2707109"/>
                <a:ext cx="850194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−2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𝑎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−2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𝑏𝑥𝑦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−2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𝑐𝑦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𝑎𝑏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𝑎𝑐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𝑏𝑐𝑥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029" y="2707109"/>
                <a:ext cx="8501943" cy="307777"/>
              </a:xfrm>
              <a:prstGeom prst="rect">
                <a:avLst/>
              </a:prstGeom>
              <a:blipFill>
                <a:blip r:embed="rId3"/>
                <a:stretch>
                  <a:fillRect l="-287" t="-1961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3237271" y="3444826"/>
                <a:ext cx="2289858" cy="5267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=0,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7271" y="3444826"/>
                <a:ext cx="2289858" cy="52674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538419" y="3325760"/>
            <a:ext cx="25053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For S to have a </a:t>
            </a:r>
            <a:r>
              <a:rPr lang="en-US" b="1" dirty="0"/>
              <a:t>minimum</a:t>
            </a:r>
            <a:r>
              <a:rPr lang="en-US" dirty="0"/>
              <a:t>, these partial derivatives must exist: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2544112" y="4432099"/>
                <a:ext cx="4228402" cy="6190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=−2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+2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+2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+2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4112" y="4432099"/>
                <a:ext cx="4228402" cy="61901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2544112" y="5202133"/>
                <a:ext cx="3984360" cy="6190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=−2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+2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+2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+2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4112" y="5202133"/>
                <a:ext cx="3984360" cy="61901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2544112" y="5911593"/>
                <a:ext cx="3615990" cy="61908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=−2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+2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+2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+2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4112" y="5911593"/>
                <a:ext cx="3615990" cy="61908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93181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10" grpId="0"/>
      <p:bldP spid="18" grpId="0"/>
      <p:bldP spid="19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4745890-F688-52A0-F724-D0B717E824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857" y="1423520"/>
            <a:ext cx="6114286" cy="520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k_means.py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60</a:t>
            </a:fld>
            <a:endParaRPr lang="en-US" dirty="0"/>
          </a:p>
        </p:txBody>
      </p:sp>
      <p:sp>
        <p:nvSpPr>
          <p:cNvPr id="39" name="Line Callout 2 5">
            <a:extLst>
              <a:ext uri="{FF2B5EF4-FFF2-40B4-BE49-F238E27FC236}">
                <a16:creationId xmlns:a16="http://schemas.microsoft.com/office/drawing/2014/main" id="{70617DAA-B1FE-7243-BFA3-9A50ACB3D85E}"/>
              </a:ext>
            </a:extLst>
          </p:cNvPr>
          <p:cNvSpPr/>
          <p:nvPr/>
        </p:nvSpPr>
        <p:spPr>
          <a:xfrm>
            <a:off x="750475" y="2283261"/>
            <a:ext cx="1345293" cy="1161143"/>
          </a:xfrm>
          <a:prstGeom prst="borderCallout2">
            <a:avLst>
              <a:gd name="adj1" fmla="val 46951"/>
              <a:gd name="adj2" fmla="val 107634"/>
              <a:gd name="adj3" fmla="val 29732"/>
              <a:gd name="adj4" fmla="val 143670"/>
              <a:gd name="adj5" fmla="val 56428"/>
              <a:gd name="adj6" fmla="val 206353"/>
            </a:avLst>
          </a:prstGeom>
          <a:solidFill>
            <a:schemeClr val="bg1"/>
          </a:solidFill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This is a data outlier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745DF9E-C3A8-9E1C-4EDA-4C174C540811}"/>
              </a:ext>
            </a:extLst>
          </p:cNvPr>
          <p:cNvSpPr txBox="1"/>
          <p:nvPr/>
        </p:nvSpPr>
        <p:spPr>
          <a:xfrm>
            <a:off x="5890456" y="5095747"/>
            <a:ext cx="2369617" cy="646331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Press </a:t>
            </a:r>
            <a:r>
              <a:rPr lang="en-US" b="1" dirty="0"/>
              <a:t>n </a:t>
            </a:r>
            <a:r>
              <a:rPr lang="en-US" b="1" dirty="0">
                <a:solidFill>
                  <a:srgbClr val="FF0000"/>
                </a:solidFill>
              </a:rPr>
              <a:t>to single step the cluster algorithm</a:t>
            </a:r>
          </a:p>
        </p:txBody>
      </p:sp>
    </p:spTree>
    <p:extLst>
      <p:ext uri="{BB962C8B-B14F-4D97-AF65-F5344CB8AC3E}">
        <p14:creationId xmlns:p14="http://schemas.microsoft.com/office/powerpoint/2010/main" val="3073901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1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0F88C01-AE15-EECA-F0D4-B34D7043C5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857" y="1423520"/>
            <a:ext cx="6114286" cy="520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k_means.py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61</a:t>
            </a:fld>
            <a:endParaRPr lang="en-US" dirty="0"/>
          </a:p>
        </p:txBody>
      </p:sp>
      <p:sp>
        <p:nvSpPr>
          <p:cNvPr id="39" name="Line Callout 2 5">
            <a:extLst>
              <a:ext uri="{FF2B5EF4-FFF2-40B4-BE49-F238E27FC236}">
                <a16:creationId xmlns:a16="http://schemas.microsoft.com/office/drawing/2014/main" id="{70617DAA-B1FE-7243-BFA3-9A50ACB3D85E}"/>
              </a:ext>
            </a:extLst>
          </p:cNvPr>
          <p:cNvSpPr/>
          <p:nvPr/>
        </p:nvSpPr>
        <p:spPr>
          <a:xfrm>
            <a:off x="750475" y="2283261"/>
            <a:ext cx="1345293" cy="1161143"/>
          </a:xfrm>
          <a:prstGeom prst="borderCallout2">
            <a:avLst>
              <a:gd name="adj1" fmla="val 46951"/>
              <a:gd name="adj2" fmla="val 107634"/>
              <a:gd name="adj3" fmla="val 29732"/>
              <a:gd name="adj4" fmla="val 143670"/>
              <a:gd name="adj5" fmla="val 56428"/>
              <a:gd name="adj6" fmla="val 206353"/>
            </a:avLst>
          </a:prstGeom>
          <a:solidFill>
            <a:schemeClr val="bg1"/>
          </a:solidFill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outlier has skewed the </a:t>
            </a:r>
            <a:r>
              <a:rPr lang="en-US" b="1" dirty="0">
                <a:solidFill>
                  <a:srgbClr val="FF0000"/>
                </a:solidFill>
              </a:rPr>
              <a:t>red</a:t>
            </a:r>
            <a:r>
              <a:rPr lang="en-US" dirty="0">
                <a:solidFill>
                  <a:schemeClr val="tx1"/>
                </a:solidFill>
              </a:rPr>
              <a:t> cluster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576672E-1CB7-6252-3C9E-1992F006DA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9890" y="5299925"/>
            <a:ext cx="3365460" cy="31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867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2DD2D78-48D5-C76F-EACC-44B28D1906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809" y="2905190"/>
            <a:ext cx="3352381" cy="10476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FF0000"/>
                </a:solidFill>
                <a:latin typeface="+mn-lt"/>
              </a:rPr>
              <a:t>Edit</a:t>
            </a:r>
            <a:r>
              <a:rPr lang="en-US" sz="3200" dirty="0">
                <a:latin typeface="+mn-lt"/>
              </a:rPr>
              <a:t> k_means.py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62</a:t>
            </a:fld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4DAE480-D0C4-CB39-6962-1C4D9EED5768}"/>
              </a:ext>
            </a:extLst>
          </p:cNvPr>
          <p:cNvGrpSpPr/>
          <p:nvPr/>
        </p:nvGrpSpPr>
        <p:grpSpPr>
          <a:xfrm>
            <a:off x="5167144" y="2864845"/>
            <a:ext cx="1076632" cy="369332"/>
            <a:chOff x="4968362" y="2079211"/>
            <a:chExt cx="1076632" cy="369332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738932BF-5A29-7348-EF2F-06AEB8CE489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11D0057-9D58-C47D-2CC4-00CDEBABA27A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69758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78EBF6F-E32F-6070-C9BF-C38AA98F4E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857" y="1423520"/>
            <a:ext cx="6114286" cy="520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k_means.py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63</a:t>
            </a:fld>
            <a:endParaRPr 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745DF9E-C3A8-9E1C-4EDA-4C174C540811}"/>
              </a:ext>
            </a:extLst>
          </p:cNvPr>
          <p:cNvSpPr txBox="1"/>
          <p:nvPr/>
        </p:nvSpPr>
        <p:spPr>
          <a:xfrm>
            <a:off x="5890456" y="5095747"/>
            <a:ext cx="2369617" cy="646331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Press </a:t>
            </a:r>
            <a:r>
              <a:rPr lang="en-US" b="1" dirty="0"/>
              <a:t>n </a:t>
            </a:r>
            <a:r>
              <a:rPr lang="en-US" b="1" dirty="0">
                <a:solidFill>
                  <a:srgbClr val="FF0000"/>
                </a:solidFill>
              </a:rPr>
              <a:t>to single step the cluster algorithm</a:t>
            </a:r>
          </a:p>
        </p:txBody>
      </p:sp>
    </p:spTree>
    <p:extLst>
      <p:ext uri="{BB962C8B-B14F-4D97-AF65-F5344CB8AC3E}">
        <p14:creationId xmlns:p14="http://schemas.microsoft.com/office/powerpoint/2010/main" val="2858064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B18EA50-3CB1-F6CD-8BA8-CFC2EA7938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857" y="1423520"/>
            <a:ext cx="6114286" cy="520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k_means.py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64</a:t>
            </a:fld>
            <a:endParaRPr lang="en-US" dirty="0"/>
          </a:p>
        </p:txBody>
      </p:sp>
      <p:sp>
        <p:nvSpPr>
          <p:cNvPr id="39" name="Line Callout 2 5">
            <a:extLst>
              <a:ext uri="{FF2B5EF4-FFF2-40B4-BE49-F238E27FC236}">
                <a16:creationId xmlns:a16="http://schemas.microsoft.com/office/drawing/2014/main" id="{70617DAA-B1FE-7243-BFA3-9A50ACB3D85E}"/>
              </a:ext>
            </a:extLst>
          </p:cNvPr>
          <p:cNvSpPr/>
          <p:nvPr/>
        </p:nvSpPr>
        <p:spPr>
          <a:xfrm>
            <a:off x="6054307" y="2267857"/>
            <a:ext cx="1345293" cy="1161143"/>
          </a:xfrm>
          <a:prstGeom prst="borderCallout2">
            <a:avLst>
              <a:gd name="adj1" fmla="val 48887"/>
              <a:gd name="adj2" fmla="val -4350"/>
              <a:gd name="adj3" fmla="val 60070"/>
              <a:gd name="adj4" fmla="val -23470"/>
              <a:gd name="adj5" fmla="val 120977"/>
              <a:gd name="adj6" fmla="val -33772"/>
            </a:avLst>
          </a:prstGeom>
          <a:solidFill>
            <a:schemeClr val="bg1"/>
          </a:solidFill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outlier has skewed the </a:t>
            </a:r>
            <a:r>
              <a:rPr lang="en-US" b="1" dirty="0">
                <a:solidFill>
                  <a:srgbClr val="0000FF"/>
                </a:solidFill>
              </a:rPr>
              <a:t>blue</a:t>
            </a:r>
            <a:r>
              <a:rPr lang="en-US" dirty="0">
                <a:solidFill>
                  <a:schemeClr val="tx1"/>
                </a:solidFill>
              </a:rPr>
              <a:t> cluster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576672E-1CB7-6252-3C9E-1992F006DA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9890" y="5299925"/>
            <a:ext cx="3365460" cy="31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580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4E8A160-1275-C3D5-DEC1-F61AE433FA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809" y="2905190"/>
            <a:ext cx="3352381" cy="10476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FF0000"/>
                </a:solidFill>
                <a:latin typeface="+mn-lt"/>
              </a:rPr>
              <a:t>Edit</a:t>
            </a:r>
            <a:r>
              <a:rPr lang="en-US" sz="3200" dirty="0">
                <a:latin typeface="+mn-lt"/>
              </a:rPr>
              <a:t> k_means.py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65</a:t>
            </a:fld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4DAE480-D0C4-CB39-6962-1C4D9EED5768}"/>
              </a:ext>
            </a:extLst>
          </p:cNvPr>
          <p:cNvGrpSpPr/>
          <p:nvPr/>
        </p:nvGrpSpPr>
        <p:grpSpPr>
          <a:xfrm>
            <a:off x="5209077" y="2857350"/>
            <a:ext cx="1076632" cy="369332"/>
            <a:chOff x="4968362" y="2079211"/>
            <a:chExt cx="1076632" cy="369332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738932BF-5A29-7348-EF2F-06AEB8CE489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11D0057-9D58-C47D-2CC4-00CDEBABA27A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60549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819649C-E80E-06DC-37BB-79350D5995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857" y="1423520"/>
            <a:ext cx="6114286" cy="520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k_means.py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66</a:t>
            </a:fld>
            <a:endParaRPr 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745DF9E-C3A8-9E1C-4EDA-4C174C540811}"/>
              </a:ext>
            </a:extLst>
          </p:cNvPr>
          <p:cNvSpPr txBox="1"/>
          <p:nvPr/>
        </p:nvSpPr>
        <p:spPr>
          <a:xfrm>
            <a:off x="5890456" y="5095747"/>
            <a:ext cx="2369617" cy="646331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Press </a:t>
            </a:r>
            <a:r>
              <a:rPr lang="en-US" b="1" dirty="0"/>
              <a:t>n </a:t>
            </a:r>
            <a:r>
              <a:rPr lang="en-US" b="1" dirty="0">
                <a:solidFill>
                  <a:srgbClr val="FF0000"/>
                </a:solidFill>
              </a:rPr>
              <a:t>to single step the cluster algorithm</a:t>
            </a:r>
          </a:p>
        </p:txBody>
      </p:sp>
    </p:spTree>
    <p:extLst>
      <p:ext uri="{BB962C8B-B14F-4D97-AF65-F5344CB8AC3E}">
        <p14:creationId xmlns:p14="http://schemas.microsoft.com/office/powerpoint/2010/main" val="2297155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06904C2-FAEC-28D7-FFC5-606588AF8D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857" y="1423520"/>
            <a:ext cx="6114286" cy="520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k_means.py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67</a:t>
            </a:fld>
            <a:endParaRPr lang="en-US" dirty="0"/>
          </a:p>
        </p:txBody>
      </p:sp>
      <p:sp>
        <p:nvSpPr>
          <p:cNvPr id="39" name="Line Callout 2 5">
            <a:extLst>
              <a:ext uri="{FF2B5EF4-FFF2-40B4-BE49-F238E27FC236}">
                <a16:creationId xmlns:a16="http://schemas.microsoft.com/office/drawing/2014/main" id="{70617DAA-B1FE-7243-BFA3-9A50ACB3D85E}"/>
              </a:ext>
            </a:extLst>
          </p:cNvPr>
          <p:cNvSpPr/>
          <p:nvPr/>
        </p:nvSpPr>
        <p:spPr>
          <a:xfrm>
            <a:off x="1092563" y="4719353"/>
            <a:ext cx="1345293" cy="1161143"/>
          </a:xfrm>
          <a:prstGeom prst="borderCallout2">
            <a:avLst>
              <a:gd name="adj1" fmla="val 24358"/>
              <a:gd name="adj2" fmla="val 103734"/>
              <a:gd name="adj3" fmla="val 39"/>
              <a:gd name="adj4" fmla="val 147013"/>
              <a:gd name="adj5" fmla="val 27381"/>
              <a:gd name="adj6" fmla="val 236995"/>
            </a:avLst>
          </a:prstGeom>
          <a:solidFill>
            <a:schemeClr val="bg1"/>
          </a:solidFill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But now the </a:t>
            </a:r>
            <a:r>
              <a:rPr lang="en-US" b="1" dirty="0">
                <a:solidFill>
                  <a:srgbClr val="008000"/>
                </a:solidFill>
              </a:rPr>
              <a:t>green</a:t>
            </a:r>
            <a:r>
              <a:rPr lang="en-US" dirty="0">
                <a:solidFill>
                  <a:schemeClr val="tx1"/>
                </a:solidFill>
              </a:rPr>
              <a:t> cluster is fractured!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576672E-1CB7-6252-3C9E-1992F006DA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9890" y="5299925"/>
            <a:ext cx="3365460" cy="317237"/>
          </a:xfrm>
          <a:prstGeom prst="rect">
            <a:avLst/>
          </a:prstGeom>
        </p:spPr>
      </p:pic>
      <p:sp>
        <p:nvSpPr>
          <p:cNvPr id="10" name="Line Callout 2 5">
            <a:extLst>
              <a:ext uri="{FF2B5EF4-FFF2-40B4-BE49-F238E27FC236}">
                <a16:creationId xmlns:a16="http://schemas.microsoft.com/office/drawing/2014/main" id="{07E0D91A-3BB5-A9E5-56DA-08649B023805}"/>
              </a:ext>
            </a:extLst>
          </p:cNvPr>
          <p:cNvSpPr/>
          <p:nvPr/>
        </p:nvSpPr>
        <p:spPr>
          <a:xfrm>
            <a:off x="750475" y="2283261"/>
            <a:ext cx="1345293" cy="1161143"/>
          </a:xfrm>
          <a:prstGeom prst="borderCallout2">
            <a:avLst>
              <a:gd name="adj1" fmla="val 46951"/>
              <a:gd name="adj2" fmla="val 107634"/>
              <a:gd name="adj3" fmla="val 29732"/>
              <a:gd name="adj4" fmla="val 143670"/>
              <a:gd name="adj5" fmla="val 56428"/>
              <a:gd name="adj6" fmla="val 206353"/>
            </a:avLst>
          </a:prstGeom>
          <a:solidFill>
            <a:schemeClr val="bg1"/>
          </a:solidFill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outlier is now in its own cluster </a:t>
            </a:r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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7267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10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1">
            <a:extLst>
              <a:ext uri="{FF2B5EF4-FFF2-40B4-BE49-F238E27FC236}">
                <a16:creationId xmlns:a16="http://schemas.microsoft.com/office/drawing/2014/main" id="{F4CBB96B-6709-41A3-8BB1-155136A93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Identifying Data Outliers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0" indent="0" algn="ctr">
                  <a:spcBef>
                    <a:spcPts val="0"/>
                  </a:spcBef>
                  <a:spcAft>
                    <a:spcPts val="1200"/>
                  </a:spcAft>
                  <a:buNone/>
                </a:pPr>
                <a:r>
                  <a:rPr lang="en-US" sz="2400" dirty="0"/>
                  <a:t>Could a </a:t>
                </a:r>
                <a:r>
                  <a:rPr lang="en-US" sz="2400" b="1" dirty="0"/>
                  <a:t>mean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 smtClean="0">
                            <a:ln>
                              <a:solidFill>
                                <a:schemeClr val="tx1"/>
                              </a:solidFill>
                            </a:ln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smtClean="0">
                            <a:ln>
                              <a:solidFill>
                                <a:schemeClr val="tx1"/>
                              </a:solidFill>
                            </a:ln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</m:d>
                  </m:oMath>
                </a14:m>
                <a:r>
                  <a:rPr lang="en-US" sz="2400" dirty="0"/>
                  <a:t> </a:t>
                </a:r>
                <a:r>
                  <a:rPr lang="en-US" sz="2400" b="1" dirty="0"/>
                  <a:t>distance cut-off </a:t>
                </a:r>
                <a:r>
                  <a:rPr lang="en-US" sz="2400" dirty="0"/>
                  <a:t>be used to gauge if a datapoint </a:t>
                </a:r>
                <a:r>
                  <a:rPr lang="en-US" sz="2400" i="1" dirty="0"/>
                  <a:t>reasonably</a:t>
                </a:r>
                <a:r>
                  <a:rPr lang="en-US" sz="2400" dirty="0"/>
                  <a:t> belongs to a given cluster?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68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51E17E2-05BC-F59C-7F72-6BEC98FE9B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9488" y="2870615"/>
            <a:ext cx="3825024" cy="3686081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8978E978-5FEE-FAAE-9F97-C8AD4B35277A}"/>
              </a:ext>
            </a:extLst>
          </p:cNvPr>
          <p:cNvSpPr/>
          <p:nvPr/>
        </p:nvSpPr>
        <p:spPr>
          <a:xfrm>
            <a:off x="4572000" y="3429000"/>
            <a:ext cx="757003" cy="758952"/>
          </a:xfrm>
          <a:prstGeom prst="ellipse">
            <a:avLst/>
          </a:prstGeom>
          <a:noFill/>
          <a:ln w="571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63CBB805-6619-44AD-2DED-6E6967818A1F}"/>
              </a:ext>
            </a:extLst>
          </p:cNvPr>
          <p:cNvSpPr/>
          <p:nvPr/>
        </p:nvSpPr>
        <p:spPr>
          <a:xfrm>
            <a:off x="5358984" y="4232922"/>
            <a:ext cx="868680" cy="868680"/>
          </a:xfrm>
          <a:prstGeom prst="ellipse">
            <a:avLst/>
          </a:prstGeom>
          <a:noFill/>
          <a:ln w="57150">
            <a:solidFill>
              <a:srgbClr val="0000FF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A82E8CB8-8B73-66E4-EE04-3713EE9935D7}"/>
              </a:ext>
            </a:extLst>
          </p:cNvPr>
          <p:cNvSpPr/>
          <p:nvPr/>
        </p:nvSpPr>
        <p:spPr>
          <a:xfrm>
            <a:off x="3952407" y="5037395"/>
            <a:ext cx="868680" cy="868680"/>
          </a:xfrm>
          <a:prstGeom prst="ellipse">
            <a:avLst/>
          </a:prstGeom>
          <a:noFill/>
          <a:ln w="57150">
            <a:solidFill>
              <a:srgbClr val="008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9D06211-24C5-812E-5738-AD7E426BBBD3}"/>
              </a:ext>
            </a:extLst>
          </p:cNvPr>
          <p:cNvCxnSpPr>
            <a:endCxn id="13" idx="1"/>
          </p:cNvCxnSpPr>
          <p:nvPr/>
        </p:nvCxnSpPr>
        <p:spPr>
          <a:xfrm flipH="1" flipV="1">
            <a:off x="4682861" y="3540146"/>
            <a:ext cx="267640" cy="26833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EF1520E-7302-EFEE-E83F-D408EAB3158D}"/>
              </a:ext>
            </a:extLst>
          </p:cNvPr>
          <p:cNvCxnSpPr>
            <a:cxnSpLocks/>
            <a:endCxn id="26" idx="1"/>
          </p:cNvCxnSpPr>
          <p:nvPr/>
        </p:nvCxnSpPr>
        <p:spPr>
          <a:xfrm flipH="1" flipV="1">
            <a:off x="5486199" y="4360137"/>
            <a:ext cx="307125" cy="332007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302CED3-698D-EF6F-195A-A96FD0A74A94}"/>
              </a:ext>
            </a:extLst>
          </p:cNvPr>
          <p:cNvCxnSpPr>
            <a:cxnSpLocks/>
            <a:endCxn id="27" idx="1"/>
          </p:cNvCxnSpPr>
          <p:nvPr/>
        </p:nvCxnSpPr>
        <p:spPr>
          <a:xfrm flipH="1" flipV="1">
            <a:off x="4079622" y="5164610"/>
            <a:ext cx="307125" cy="307125"/>
          </a:xfrm>
          <a:prstGeom prst="straightConnector1">
            <a:avLst/>
          </a:prstGeom>
          <a:ln w="28575">
            <a:solidFill>
              <a:srgbClr val="008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FAB759D-F1AF-AD42-77B1-3D35E4B38EF5}"/>
                  </a:ext>
                </a:extLst>
              </p:cNvPr>
              <p:cNvSpPr txBox="1"/>
              <p:nvPr/>
            </p:nvSpPr>
            <p:spPr>
              <a:xfrm>
                <a:off x="4479122" y="3290500"/>
                <a:ext cx="18575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FAB759D-F1AF-AD42-77B1-3D35E4B38E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9122" y="3290500"/>
                <a:ext cx="185756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32982EF-FFF0-33F3-E310-F47C8BF669DE}"/>
                  </a:ext>
                </a:extLst>
              </p:cNvPr>
              <p:cNvSpPr txBox="1"/>
              <p:nvPr/>
            </p:nvSpPr>
            <p:spPr>
              <a:xfrm>
                <a:off x="5300443" y="4124756"/>
                <a:ext cx="18575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n>
                            <a:solidFill>
                              <a:srgbClr val="0000FF"/>
                            </a:solidFill>
                          </a:ln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US" dirty="0">
                  <a:ln>
                    <a:solidFill>
                      <a:srgbClr val="0000FF"/>
                    </a:solidFill>
                  </a:ln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32982EF-FFF0-33F3-E310-F47C8BF669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0443" y="4124756"/>
                <a:ext cx="185756" cy="2769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A1D470F-BCB8-310C-16F0-E25FAB2011C1}"/>
                  </a:ext>
                </a:extLst>
              </p:cNvPr>
              <p:cNvSpPr txBox="1"/>
              <p:nvPr/>
            </p:nvSpPr>
            <p:spPr>
              <a:xfrm>
                <a:off x="3893866" y="4887611"/>
                <a:ext cx="18575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n>
                            <a:solidFill>
                              <a:srgbClr val="008000"/>
                            </a:solidFill>
                          </a:ln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US" dirty="0">
                  <a:ln>
                    <a:solidFill>
                      <a:srgbClr val="008000"/>
                    </a:solidFill>
                  </a:ln>
                  <a:solidFill>
                    <a:srgbClr val="008000"/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A1D470F-BCB8-310C-16F0-E25FAB2011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3866" y="4887611"/>
                <a:ext cx="185756" cy="27699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B73ADF98-9748-9A94-DEFD-3A480DD03AB7}"/>
              </a:ext>
            </a:extLst>
          </p:cNvPr>
          <p:cNvCxnSpPr>
            <a:cxnSpLocks/>
          </p:cNvCxnSpPr>
          <p:nvPr/>
        </p:nvCxnSpPr>
        <p:spPr>
          <a:xfrm flipH="1" flipV="1">
            <a:off x="3673475" y="3495525"/>
            <a:ext cx="1277026" cy="31295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93673BF6-F90A-3EA1-85CE-722B2541043D}"/>
              </a:ext>
            </a:extLst>
          </p:cNvPr>
          <p:cNvCxnSpPr>
            <a:cxnSpLocks/>
          </p:cNvCxnSpPr>
          <p:nvPr/>
        </p:nvCxnSpPr>
        <p:spPr>
          <a:xfrm flipH="1" flipV="1">
            <a:off x="3673475" y="3495525"/>
            <a:ext cx="2119849" cy="119661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B5835C3D-C4E3-8399-0DFF-930F5EB43019}"/>
              </a:ext>
            </a:extLst>
          </p:cNvPr>
          <p:cNvCxnSpPr>
            <a:cxnSpLocks/>
          </p:cNvCxnSpPr>
          <p:nvPr/>
        </p:nvCxnSpPr>
        <p:spPr>
          <a:xfrm flipH="1" flipV="1">
            <a:off x="3695559" y="3495525"/>
            <a:ext cx="691188" cy="197621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A4187F86-C44D-C382-7BE2-658FC37C902F}"/>
                  </a:ext>
                </a:extLst>
              </p:cNvPr>
              <p:cNvSpPr txBox="1"/>
              <p:nvPr/>
            </p:nvSpPr>
            <p:spPr>
              <a:xfrm>
                <a:off x="3700804" y="3206003"/>
                <a:ext cx="31399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A4187F86-C44D-C382-7BE2-658FC37C90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0804" y="3206003"/>
                <a:ext cx="313997" cy="2769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5D0DDB40-13C8-9861-4B0E-B3D93F4302BF}"/>
                  </a:ext>
                </a:extLst>
              </p:cNvPr>
              <p:cNvSpPr txBox="1"/>
              <p:nvPr/>
            </p:nvSpPr>
            <p:spPr>
              <a:xfrm>
                <a:off x="3857802" y="3679890"/>
                <a:ext cx="31399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n>
                            <a:solidFill>
                              <a:srgbClr val="0000FF"/>
                            </a:solidFill>
                          </a:ln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b="0" i="1" smtClean="0">
                          <a:ln>
                            <a:solidFill>
                              <a:srgbClr val="0000FF"/>
                            </a:solidFill>
                          </a:ln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US" dirty="0">
                  <a:ln>
                    <a:solidFill>
                      <a:srgbClr val="0000FF"/>
                    </a:solidFill>
                  </a:ln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5D0DDB40-13C8-9861-4B0E-B3D93F4302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7802" y="3679890"/>
                <a:ext cx="313996" cy="27699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DD1B24D-7154-BA1F-E43E-A435F97FC081}"/>
                  </a:ext>
                </a:extLst>
              </p:cNvPr>
              <p:cNvSpPr txBox="1"/>
              <p:nvPr/>
            </p:nvSpPr>
            <p:spPr>
              <a:xfrm>
                <a:off x="3445208" y="3595798"/>
                <a:ext cx="24987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b="0" dirty="0">
                    <a:ln>
                      <a:solidFill>
                        <a:srgbClr val="008000"/>
                      </a:solidFill>
                    </a:ln>
                    <a:solidFill>
                      <a:srgbClr val="008000"/>
                    </a:solidFill>
                  </a:rPr>
                  <a:t>4</a:t>
                </a:r>
                <a14:m>
                  <m:oMath xmlns:m="http://schemas.openxmlformats.org/officeDocument/2006/math">
                    <m:r>
                      <a:rPr lang="en-US" b="0" i="1" smtClean="0">
                        <a:ln>
                          <a:solidFill>
                            <a:srgbClr val="008000"/>
                          </a:solidFill>
                        </a:ln>
                        <a:solidFill>
                          <a:srgbClr val="008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endParaRPr lang="en-US" dirty="0">
                  <a:ln>
                    <a:solidFill>
                      <a:srgbClr val="008000"/>
                    </a:solidFill>
                  </a:ln>
                  <a:solidFill>
                    <a:srgbClr val="008000"/>
                  </a:solidFill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DD1B24D-7154-BA1F-E43E-A435F97FC0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5208" y="3595798"/>
                <a:ext cx="249877" cy="27699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43239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"/>
                            </p:stCondLst>
                            <p:childTnLst>
                              <p:par>
                                <p:cTn id="5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"/>
                            </p:stCondLst>
                            <p:childTnLst>
                              <p:par>
                                <p:cTn id="7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00"/>
                            </p:stCondLst>
                            <p:childTnLst>
                              <p:par>
                                <p:cTn id="8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3" grpId="0" animBg="1"/>
      <p:bldP spid="26" grpId="0" animBg="1"/>
      <p:bldP spid="27" grpId="0" animBg="1"/>
      <p:bldP spid="32" grpId="0"/>
      <p:bldP spid="33" grpId="0"/>
      <p:bldP spid="34" grpId="0"/>
      <p:bldP spid="46" grpId="0"/>
      <p:bldP spid="47" grpId="0"/>
      <p:bldP spid="48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Identifying Data Outliers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13019" y="1825625"/>
                <a:ext cx="8007349" cy="4840898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Once the algorithm converges, possible data outliers can be identified by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evicting</a:t>
                </a:r>
                <a:r>
                  <a:rPr lang="en-US" sz="2400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dirty="0"/>
                  <a:t>any points that are too far away from the center of their assigned cluster</a:t>
                </a:r>
                <a:endParaRPr lang="en-US" sz="2400" i="1" dirty="0"/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Reasonable data points should fall around the cluster’s center point in a </a:t>
                </a:r>
                <a:r>
                  <a:rPr lang="en-US" sz="2000" b="1" dirty="0">
                    <a:solidFill>
                      <a:srgbClr val="7030A0"/>
                    </a:solidFill>
                  </a:rPr>
                  <a:t>normal</a:t>
                </a:r>
                <a:r>
                  <a:rPr lang="en-US" sz="2000" dirty="0"/>
                  <a:t> distribution. This means that </a:t>
                </a:r>
                <a:r>
                  <a:rPr lang="en-US" sz="2000" b="1" dirty="0"/>
                  <a:t>99.97% </a:t>
                </a:r>
                <a:r>
                  <a:rPr lang="en-US" sz="2000" dirty="0"/>
                  <a:t>of data points should be less than </a:t>
                </a:r>
                <a14:m>
                  <m:oMath xmlns:m="http://schemas.openxmlformats.org/officeDocument/2006/math">
                    <m:r>
                      <a:rPr lang="en-US" sz="20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𝟑</m:t>
                    </m:r>
                    <m:r>
                      <a:rPr lang="en-US" sz="20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𝝈</m:t>
                    </m:r>
                  </m:oMath>
                </a14:m>
                <a:r>
                  <a:rPr lang="en-US" sz="2000" dirty="0"/>
                  <a:t> away from the center of their cluster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Upon convergence, if the distance between a data point and the center of its cluster is greater than some </a:t>
                </a:r>
                <a:r>
                  <a:rPr lang="en-US" sz="2000" b="1" dirty="0"/>
                  <a:t>multiplier</a:t>
                </a:r>
                <a:r>
                  <a:rPr lang="en-US" sz="2000" dirty="0"/>
                  <a:t> of that cluster's mean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i="1" smtClean="0">
                            <a:ln>
                              <a:solidFill>
                                <a:schemeClr val="tx1"/>
                              </a:solidFill>
                            </a:ln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smtClean="0">
                            <a:ln>
                              <a:solidFill>
                                <a:schemeClr val="tx1"/>
                              </a:solidFill>
                            </a:ln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</m:d>
                  </m:oMath>
                </a14:m>
                <a:r>
                  <a:rPr lang="en-US" sz="2000" dirty="0"/>
                  <a:t> spread, it probably is an outlier and should be evicted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If any data point is evicted, the algorithm must continue to iterate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If a data point ultimately gets evicted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dirty="0"/>
                  <a:t>from</a:t>
                </a:r>
                <a:r>
                  <a:rPr lang="en-US" sz="2400" b="1" dirty="0"/>
                  <a:t> </a:t>
                </a:r>
                <a:r>
                  <a:rPr lang="en-US" sz="2400" b="1" i="1" dirty="0"/>
                  <a:t>all</a:t>
                </a:r>
                <a:r>
                  <a:rPr lang="en-US" sz="2400" b="1" dirty="0"/>
                  <a:t> </a:t>
                </a:r>
                <a:r>
                  <a:rPr lang="en-US" sz="2400" dirty="0"/>
                  <a:t>clusters, it is probably a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data capture error </a:t>
                </a:r>
                <a:r>
                  <a:rPr lang="en-US" sz="2400" dirty="0"/>
                  <a:t>or a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statistical anomaly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3019" y="1825625"/>
                <a:ext cx="8007349" cy="4840898"/>
              </a:xfrm>
              <a:blipFill>
                <a:blip r:embed="rId3"/>
                <a:stretch>
                  <a:fillRect l="-1066" t="-17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9569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Method of Least Squares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791110" y="1357086"/>
                <a:ext cx="5561779" cy="1008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𝑀𝑖𝑛𝑖𝑚𝑖𝑧𝑒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sSubSup>
                                        <m:sSubSup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  <m:sup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  <m:sSub>
                                        <m:sSub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1110" y="1357086"/>
                <a:ext cx="5561779" cy="100822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2529364" y="2738255"/>
                <a:ext cx="4228402" cy="6190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=−2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+2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+2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+2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9364" y="2738255"/>
                <a:ext cx="4228402" cy="61901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2529364" y="4034228"/>
                <a:ext cx="3984360" cy="6190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=−2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+2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+2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+2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9364" y="4034228"/>
                <a:ext cx="3984360" cy="61901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2529364" y="5235388"/>
                <a:ext cx="3615990" cy="61908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=−2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+2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+2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+2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9364" y="5235388"/>
                <a:ext cx="3615990" cy="61908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3329069" y="3371343"/>
                <a:ext cx="296497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9069" y="3371343"/>
                <a:ext cx="2964979" cy="276999"/>
              </a:xfrm>
              <a:prstGeom prst="rect">
                <a:avLst/>
              </a:prstGeom>
              <a:blipFill>
                <a:blip r:embed="rId6"/>
                <a:stretch>
                  <a:fillRect t="-4444" r="-144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3329069" y="4668120"/>
                <a:ext cx="273203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9069" y="4668120"/>
                <a:ext cx="2732030" cy="276999"/>
              </a:xfrm>
              <a:prstGeom prst="rect">
                <a:avLst/>
              </a:prstGeom>
              <a:blipFill>
                <a:blip r:embed="rId7"/>
                <a:stretch>
                  <a:fillRect t="-4444" r="-156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3277550" y="5867738"/>
                <a:ext cx="217360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7550" y="5867738"/>
                <a:ext cx="2173607" cy="276999"/>
              </a:xfrm>
              <a:prstGeom prst="rect">
                <a:avLst/>
              </a:prstGeom>
              <a:blipFill>
                <a:blip r:embed="rId8"/>
                <a:stretch>
                  <a:fillRect t="-4444" r="-224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95C07170-1660-4C47-9EB1-2835FE407CD4}"/>
              </a:ext>
            </a:extLst>
          </p:cNvPr>
          <p:cNvSpPr txBox="1"/>
          <p:nvPr/>
        </p:nvSpPr>
        <p:spPr>
          <a:xfrm>
            <a:off x="551031" y="2929670"/>
            <a:ext cx="13716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Divide through by the </a:t>
            </a:r>
            <a:r>
              <a:rPr lang="en-US" b="1" dirty="0">
                <a:solidFill>
                  <a:srgbClr val="00B050"/>
                </a:solidFill>
              </a:rPr>
              <a:t>GCD</a:t>
            </a:r>
            <a:r>
              <a:rPr lang="en-US" dirty="0">
                <a:solidFill>
                  <a:srgbClr val="00B050"/>
                </a:solidFill>
              </a:rPr>
              <a:t> of all terms</a:t>
            </a:r>
          </a:p>
          <a:p>
            <a:pPr algn="ctr"/>
            <a:endParaRPr lang="en-US" dirty="0">
              <a:solidFill>
                <a:srgbClr val="00B050"/>
              </a:solidFill>
            </a:endParaRPr>
          </a:p>
          <a:p>
            <a:pPr algn="ctr"/>
            <a:r>
              <a:rPr lang="en-US" dirty="0">
                <a:solidFill>
                  <a:srgbClr val="0070C0"/>
                </a:solidFill>
              </a:rPr>
              <a:t>Move all terms </a:t>
            </a:r>
            <a:r>
              <a:rPr lang="en-US" u="sng" dirty="0">
                <a:solidFill>
                  <a:srgbClr val="0070C0"/>
                </a:solidFill>
              </a:rPr>
              <a:t>not</a:t>
            </a:r>
            <a:r>
              <a:rPr lang="en-US" dirty="0">
                <a:solidFill>
                  <a:srgbClr val="0070C0"/>
                </a:solidFill>
              </a:rPr>
              <a:t> containing a, b, or c</a:t>
            </a:r>
          </a:p>
          <a:p>
            <a:pPr algn="ctr"/>
            <a:r>
              <a:rPr lang="en-US" dirty="0">
                <a:solidFill>
                  <a:srgbClr val="0070C0"/>
                </a:solidFill>
              </a:rPr>
              <a:t>to the </a:t>
            </a:r>
            <a:r>
              <a:rPr lang="en-US" b="1" dirty="0">
                <a:solidFill>
                  <a:srgbClr val="0070C0"/>
                </a:solidFill>
              </a:rPr>
              <a:t>RHS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4BD2374-FEB7-4BAD-9762-60BA1F7A3295}"/>
              </a:ext>
            </a:extLst>
          </p:cNvPr>
          <p:cNvSpPr/>
          <p:nvPr/>
        </p:nvSpPr>
        <p:spPr>
          <a:xfrm>
            <a:off x="3246624" y="3342281"/>
            <a:ext cx="3056741" cy="37294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A4FC33A-7008-4A89-9D9E-5D823CCA52D9}"/>
              </a:ext>
            </a:extLst>
          </p:cNvPr>
          <p:cNvSpPr/>
          <p:nvPr/>
        </p:nvSpPr>
        <p:spPr>
          <a:xfrm>
            <a:off x="3246623" y="4633375"/>
            <a:ext cx="3056741" cy="37294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B0A2DB4-7465-4A76-9381-CB7AA5B13EA5}"/>
              </a:ext>
            </a:extLst>
          </p:cNvPr>
          <p:cNvSpPr/>
          <p:nvPr/>
        </p:nvSpPr>
        <p:spPr>
          <a:xfrm>
            <a:off x="3246622" y="5854468"/>
            <a:ext cx="3056741" cy="37294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460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8" grpId="0"/>
      <p:bldP spid="19" grpId="0"/>
      <p:bldP spid="6" grpId="0"/>
      <p:bldP spid="12" grpId="0"/>
      <p:bldP spid="13" grpId="0"/>
      <p:bldP spid="3" grpId="0"/>
      <p:bldP spid="5" grpId="0" animBg="1"/>
      <p:bldP spid="14" grpId="0" animBg="1"/>
      <p:bldP spid="15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63770BE-AE16-FF13-4786-99C2726619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809" y="2905190"/>
            <a:ext cx="3352381" cy="10476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FF0000"/>
                </a:solidFill>
                <a:latin typeface="+mn-lt"/>
              </a:rPr>
              <a:t>Edit</a:t>
            </a:r>
            <a:r>
              <a:rPr lang="en-US" sz="3200" dirty="0">
                <a:latin typeface="+mn-lt"/>
              </a:rPr>
              <a:t> k_means.py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70</a:t>
            </a:fld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4DAE480-D0C4-CB39-6962-1C4D9EED5768}"/>
              </a:ext>
            </a:extLst>
          </p:cNvPr>
          <p:cNvGrpSpPr/>
          <p:nvPr/>
        </p:nvGrpSpPr>
        <p:grpSpPr>
          <a:xfrm>
            <a:off x="5212115" y="2865243"/>
            <a:ext cx="1076632" cy="369332"/>
            <a:chOff x="4968362" y="2079211"/>
            <a:chExt cx="1076632" cy="369332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738932BF-5A29-7348-EF2F-06AEB8CE489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11D0057-9D58-C47D-2CC4-00CDEBABA27A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E386EE8-3C23-C003-430A-7A5975A6B104}"/>
              </a:ext>
            </a:extLst>
          </p:cNvPr>
          <p:cNvGrpSpPr/>
          <p:nvPr/>
        </p:nvGrpSpPr>
        <p:grpSpPr>
          <a:xfrm>
            <a:off x="5541903" y="3379294"/>
            <a:ext cx="1076632" cy="369332"/>
            <a:chOff x="4704120" y="2356972"/>
            <a:chExt cx="1076632" cy="369332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FCF9CA08-EFD1-83D3-96CB-CA693812FDC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6D40CEC-4DCE-3E34-2DF6-E91EAF97B7D2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19022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k_means.py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71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7BDE7C0-6157-300F-FD34-82FC031E4E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7505" y="1378390"/>
            <a:ext cx="5648989" cy="5343086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1E22F0BE-BD82-57DA-8BFA-6F234984F696}"/>
              </a:ext>
            </a:extLst>
          </p:cNvPr>
          <p:cNvGrpSpPr/>
          <p:nvPr/>
        </p:nvGrpSpPr>
        <p:grpSpPr>
          <a:xfrm>
            <a:off x="4762413" y="1562715"/>
            <a:ext cx="1076632" cy="369332"/>
            <a:chOff x="4968362" y="2079211"/>
            <a:chExt cx="1076632" cy="369332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20308884-50BE-A6A3-8C24-2D44B50D90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5CDE2C4-C3E6-35D8-42E5-26B434513F5D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F2CD93C-8CC7-4DC6-75CC-B5E559092B3A}"/>
              </a:ext>
            </a:extLst>
          </p:cNvPr>
          <p:cNvGrpSpPr/>
          <p:nvPr/>
        </p:nvGrpSpPr>
        <p:grpSpPr>
          <a:xfrm>
            <a:off x="4570684" y="2401783"/>
            <a:ext cx="1076632" cy="369332"/>
            <a:chOff x="4704120" y="2356972"/>
            <a:chExt cx="1076632" cy="369332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9708E97D-72E3-8EAA-AB07-2A6AC0D435F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E0E64B0-9231-3880-9B85-AEF698B0DA80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E5B719F-29A8-DD0C-48C1-4D2061931860}"/>
              </a:ext>
            </a:extLst>
          </p:cNvPr>
          <p:cNvGrpSpPr/>
          <p:nvPr/>
        </p:nvGrpSpPr>
        <p:grpSpPr>
          <a:xfrm>
            <a:off x="6350176" y="3045236"/>
            <a:ext cx="1068643" cy="369332"/>
            <a:chOff x="3647644" y="4910075"/>
            <a:chExt cx="1068643" cy="36933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3DCCE9A-B7FB-468F-7364-D898F9BA4184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BF20B58F-30E5-2AD2-8406-FBA28178E6D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980A327-1BA4-6522-E98D-8085AB471EF8}"/>
              </a:ext>
            </a:extLst>
          </p:cNvPr>
          <p:cNvGrpSpPr/>
          <p:nvPr/>
        </p:nvGrpSpPr>
        <p:grpSpPr>
          <a:xfrm>
            <a:off x="3600677" y="3984771"/>
            <a:ext cx="1064340" cy="369332"/>
            <a:chOff x="3647644" y="5421073"/>
            <a:chExt cx="1064340" cy="36933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B395446-1203-6ED3-10E9-CD8BBADE7EB2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41A08442-B8E4-A25C-1D8C-DB619B3942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BDCF14B-2A8D-8E0D-7096-B4BFE6CD0820}"/>
              </a:ext>
            </a:extLst>
          </p:cNvPr>
          <p:cNvGrpSpPr/>
          <p:nvPr/>
        </p:nvGrpSpPr>
        <p:grpSpPr>
          <a:xfrm>
            <a:off x="5554369" y="4535464"/>
            <a:ext cx="1068643" cy="369332"/>
            <a:chOff x="3647644" y="5359159"/>
            <a:chExt cx="1068643" cy="36933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8F51568-F187-BE0E-2DB6-CE98C8BCD782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D18D1C7C-E9E0-B3ED-9E10-AF555F61D1A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6474BDE-D26B-CAC2-6DD7-9C48448A09D6}"/>
              </a:ext>
            </a:extLst>
          </p:cNvPr>
          <p:cNvGrpSpPr/>
          <p:nvPr/>
        </p:nvGrpSpPr>
        <p:grpSpPr>
          <a:xfrm>
            <a:off x="4489964" y="4904796"/>
            <a:ext cx="1076632" cy="369332"/>
            <a:chOff x="2157212" y="5356391"/>
            <a:chExt cx="1076632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A56629A-6232-28EC-C9A1-AE5B7ABC653B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3D683A2A-0B13-3A13-F433-9E481C55B79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C5FA3A1-90E7-3A50-D357-4FC60ADD0FBB}"/>
              </a:ext>
            </a:extLst>
          </p:cNvPr>
          <p:cNvGrpSpPr/>
          <p:nvPr/>
        </p:nvGrpSpPr>
        <p:grpSpPr>
          <a:xfrm>
            <a:off x="4522855" y="5278216"/>
            <a:ext cx="1076632" cy="369332"/>
            <a:chOff x="2157212" y="5356391"/>
            <a:chExt cx="1076632" cy="36933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B804088-463B-4312-837D-38B928A3BC96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5AF2FEF7-D375-B00B-2AEF-622DA497450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00EECFA-DC4D-7E41-94EA-B480D961C7A2}"/>
              </a:ext>
            </a:extLst>
          </p:cNvPr>
          <p:cNvGrpSpPr/>
          <p:nvPr/>
        </p:nvGrpSpPr>
        <p:grpSpPr>
          <a:xfrm>
            <a:off x="4762413" y="5724892"/>
            <a:ext cx="1076632" cy="369332"/>
            <a:chOff x="2157212" y="5356391"/>
            <a:chExt cx="1076632" cy="369332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122F6EC-99D3-DC80-2643-6883877F8FC2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E4650B74-03C0-538A-2C47-0CCDD5F977D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4D192E5-EB6C-38E3-0475-0A92E0D16A9C}"/>
              </a:ext>
            </a:extLst>
          </p:cNvPr>
          <p:cNvGrpSpPr/>
          <p:nvPr/>
        </p:nvGrpSpPr>
        <p:grpSpPr>
          <a:xfrm>
            <a:off x="5937760" y="4708289"/>
            <a:ext cx="1076632" cy="369332"/>
            <a:chOff x="2157212" y="5356391"/>
            <a:chExt cx="1076632" cy="369332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B74A0A8-3292-2237-5503-F81A2768B20B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878D4600-96E5-A553-69EA-09F9FC4A19B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73F975DB-5207-9D34-1C7C-9D06BED713C1}"/>
              </a:ext>
            </a:extLst>
          </p:cNvPr>
          <p:cNvGrpSpPr/>
          <p:nvPr/>
        </p:nvGrpSpPr>
        <p:grpSpPr>
          <a:xfrm>
            <a:off x="4150475" y="6016004"/>
            <a:ext cx="1076632" cy="369332"/>
            <a:chOff x="2157212" y="5356391"/>
            <a:chExt cx="1076632" cy="3693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CC64F895-1C39-5CCC-3201-AF84B26F7B31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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F6063479-2990-6384-2923-7202BCC70A4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69301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C749F84-C47C-F38C-0B4B-CB08167805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857" y="1423520"/>
            <a:ext cx="6114286" cy="520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k_means.py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72</a:t>
            </a:fld>
            <a:endParaRPr 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745DF9E-C3A8-9E1C-4EDA-4C174C540811}"/>
              </a:ext>
            </a:extLst>
          </p:cNvPr>
          <p:cNvSpPr txBox="1"/>
          <p:nvPr/>
        </p:nvSpPr>
        <p:spPr>
          <a:xfrm>
            <a:off x="5890456" y="5095747"/>
            <a:ext cx="2369617" cy="646331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Press </a:t>
            </a:r>
            <a:r>
              <a:rPr lang="en-US" b="1" dirty="0"/>
              <a:t>n </a:t>
            </a:r>
            <a:r>
              <a:rPr lang="en-US" b="1" dirty="0">
                <a:solidFill>
                  <a:srgbClr val="FF0000"/>
                </a:solidFill>
              </a:rPr>
              <a:t>to single step the cluster algorithm</a:t>
            </a:r>
          </a:p>
        </p:txBody>
      </p:sp>
    </p:spTree>
    <p:extLst>
      <p:ext uri="{BB962C8B-B14F-4D97-AF65-F5344CB8AC3E}">
        <p14:creationId xmlns:p14="http://schemas.microsoft.com/office/powerpoint/2010/main" val="4274495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B130622-6946-867B-4167-D233CE88CA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857" y="1423520"/>
            <a:ext cx="6114286" cy="520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k_means.py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73</a:t>
            </a:fld>
            <a:endParaRPr 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745DF9E-C3A8-9E1C-4EDA-4C174C540811}"/>
              </a:ext>
            </a:extLst>
          </p:cNvPr>
          <p:cNvSpPr txBox="1"/>
          <p:nvPr/>
        </p:nvSpPr>
        <p:spPr>
          <a:xfrm>
            <a:off x="5890456" y="5095747"/>
            <a:ext cx="2369617" cy="646331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Press </a:t>
            </a:r>
            <a:r>
              <a:rPr lang="en-US" b="1" dirty="0"/>
              <a:t>n </a:t>
            </a:r>
            <a:r>
              <a:rPr lang="en-US" b="1" dirty="0">
                <a:solidFill>
                  <a:srgbClr val="FF0000"/>
                </a:solidFill>
              </a:rPr>
              <a:t>to single step the cluster algorithm</a:t>
            </a:r>
          </a:p>
        </p:txBody>
      </p:sp>
      <p:sp>
        <p:nvSpPr>
          <p:cNvPr id="8" name="Line Callout 2 5">
            <a:extLst>
              <a:ext uri="{FF2B5EF4-FFF2-40B4-BE49-F238E27FC236}">
                <a16:creationId xmlns:a16="http://schemas.microsoft.com/office/drawing/2014/main" id="{4F846CFC-C04D-7016-28A3-1F966F7E31C0}"/>
              </a:ext>
            </a:extLst>
          </p:cNvPr>
          <p:cNvSpPr/>
          <p:nvPr/>
        </p:nvSpPr>
        <p:spPr>
          <a:xfrm>
            <a:off x="750475" y="2283261"/>
            <a:ext cx="1345293" cy="1161143"/>
          </a:xfrm>
          <a:prstGeom prst="borderCallout2">
            <a:avLst>
              <a:gd name="adj1" fmla="val 46951"/>
              <a:gd name="adj2" fmla="val 107634"/>
              <a:gd name="adj3" fmla="val 29732"/>
              <a:gd name="adj4" fmla="val 143670"/>
              <a:gd name="adj5" fmla="val 56428"/>
              <a:gd name="adj6" fmla="val 206353"/>
            </a:avLst>
          </a:prstGeom>
          <a:solidFill>
            <a:schemeClr val="bg1"/>
          </a:solidFill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After five steps…</a:t>
            </a:r>
          </a:p>
        </p:txBody>
      </p:sp>
    </p:spTree>
    <p:extLst>
      <p:ext uri="{BB962C8B-B14F-4D97-AF65-F5344CB8AC3E}">
        <p14:creationId xmlns:p14="http://schemas.microsoft.com/office/powerpoint/2010/main" val="55512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8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42099C3-DE12-3F8B-E31D-BB15518539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857" y="1423520"/>
            <a:ext cx="6114286" cy="520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k_means.py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74</a:t>
            </a:fld>
            <a:endParaRPr 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745DF9E-C3A8-9E1C-4EDA-4C174C540811}"/>
              </a:ext>
            </a:extLst>
          </p:cNvPr>
          <p:cNvSpPr txBox="1"/>
          <p:nvPr/>
        </p:nvSpPr>
        <p:spPr>
          <a:xfrm>
            <a:off x="5890456" y="5095747"/>
            <a:ext cx="2369617" cy="646331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Press </a:t>
            </a:r>
            <a:r>
              <a:rPr lang="en-US" b="1" dirty="0"/>
              <a:t>n </a:t>
            </a:r>
            <a:r>
              <a:rPr lang="en-US" b="1" dirty="0">
                <a:solidFill>
                  <a:srgbClr val="FF0000"/>
                </a:solidFill>
              </a:rPr>
              <a:t>to single step the cluster algorithm</a:t>
            </a:r>
          </a:p>
        </p:txBody>
      </p:sp>
      <p:sp>
        <p:nvSpPr>
          <p:cNvPr id="8" name="Line Callout 2 5">
            <a:extLst>
              <a:ext uri="{FF2B5EF4-FFF2-40B4-BE49-F238E27FC236}">
                <a16:creationId xmlns:a16="http://schemas.microsoft.com/office/drawing/2014/main" id="{4F846CFC-C04D-7016-28A3-1F966F7E31C0}"/>
              </a:ext>
            </a:extLst>
          </p:cNvPr>
          <p:cNvSpPr/>
          <p:nvPr/>
        </p:nvSpPr>
        <p:spPr>
          <a:xfrm>
            <a:off x="750475" y="2283261"/>
            <a:ext cx="1345293" cy="1161143"/>
          </a:xfrm>
          <a:prstGeom prst="borderCallout2">
            <a:avLst>
              <a:gd name="adj1" fmla="val 46951"/>
              <a:gd name="adj2" fmla="val 107634"/>
              <a:gd name="adj3" fmla="val 29732"/>
              <a:gd name="adj4" fmla="val 143670"/>
              <a:gd name="adj5" fmla="val 56428"/>
              <a:gd name="adj6" fmla="val 206353"/>
            </a:avLst>
          </a:prstGeom>
          <a:solidFill>
            <a:schemeClr val="bg1"/>
          </a:solidFill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outlier has been evicted!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40DE175-5C87-EA0A-44BE-5232A10F7E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409" y="3957952"/>
            <a:ext cx="4647619" cy="2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434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8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3F81482-A2E0-43B2-9594-8631F35EFF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857" y="1423520"/>
            <a:ext cx="6114286" cy="520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k_means.py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75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59141C5-0C01-CAB4-B731-3BEBA093B8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9890" y="5299925"/>
            <a:ext cx="3365460" cy="31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415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Identifying Data Outliers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76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223" y="1468581"/>
            <a:ext cx="5314286" cy="411428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0366" y="2030486"/>
            <a:ext cx="5095238" cy="299047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6762" y="3071378"/>
            <a:ext cx="6190476" cy="33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881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Principal Component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3019" y="1825625"/>
            <a:ext cx="8007349" cy="4840898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Principal Component Analysis (</a:t>
            </a:r>
            <a:r>
              <a:rPr lang="en-US" sz="2400" b="1" dirty="0">
                <a:solidFill>
                  <a:srgbClr val="FF0000"/>
                </a:solidFill>
              </a:rPr>
              <a:t>PCA</a:t>
            </a:r>
            <a:r>
              <a:rPr lang="en-US" sz="2400" dirty="0"/>
              <a:t>) is a </a:t>
            </a:r>
            <a:r>
              <a:rPr lang="en-US" sz="2400" b="1" dirty="0"/>
              <a:t>dimensionality-reduction</a:t>
            </a:r>
            <a:r>
              <a:rPr lang="en-US" sz="2400" dirty="0"/>
              <a:t> method that is often used to simplify large data sets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PCA </a:t>
            </a:r>
            <a:r>
              <a:rPr lang="en-US" sz="2000" b="1" dirty="0">
                <a:solidFill>
                  <a:srgbClr val="7030A0"/>
                </a:solidFill>
              </a:rPr>
              <a:t>transforms</a:t>
            </a:r>
            <a:r>
              <a:rPr lang="en-US" sz="2000" dirty="0"/>
              <a:t> a large set of variables into a smaller one that still contains most of the information in the large set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Reducing the number of variables of a data set naturally comes at the expense of accuracy, but the trick in dimensionality reduction is to trade a little accuracy for simplicity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Smaller data sets are easier to explore and visualize and make analyzing data much easier and </a:t>
            </a:r>
            <a:r>
              <a:rPr lang="en-US" sz="2400" b="1" dirty="0">
                <a:solidFill>
                  <a:srgbClr val="00B050"/>
                </a:solidFill>
              </a:rPr>
              <a:t>faster</a:t>
            </a:r>
            <a:r>
              <a:rPr lang="en-US" sz="2400" dirty="0"/>
              <a:t> for </a:t>
            </a:r>
            <a:r>
              <a:rPr lang="en-US" sz="2400" b="1" dirty="0">
                <a:solidFill>
                  <a:srgbClr val="0070C0"/>
                </a:solidFill>
              </a:rPr>
              <a:t>machine learning algorithms</a:t>
            </a:r>
            <a:r>
              <a:rPr lang="en-US" sz="2400" dirty="0"/>
              <a:t> without extraneous variables to process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7108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Principal Component Analysis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78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705C045-6497-CBA0-F0AD-A3A576F619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05" y="1553276"/>
            <a:ext cx="8462789" cy="454022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2F5BB42-E596-66D1-64B7-58321F50D1DE}"/>
              </a:ext>
            </a:extLst>
          </p:cNvPr>
          <p:cNvSpPr/>
          <p:nvPr/>
        </p:nvSpPr>
        <p:spPr>
          <a:xfrm>
            <a:off x="4991725" y="1641423"/>
            <a:ext cx="3811669" cy="43546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9EC1C54-865B-0DA7-F0B6-2B7A5B9DD56F}"/>
              </a:ext>
            </a:extLst>
          </p:cNvPr>
          <p:cNvSpPr txBox="1"/>
          <p:nvPr/>
        </p:nvSpPr>
        <p:spPr>
          <a:xfrm>
            <a:off x="1543252" y="6047779"/>
            <a:ext cx="33128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7030A0"/>
                </a:solidFill>
              </a:rPr>
              <a:t>Need 2 Dimensions to Separate Data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053A3A0-BAA7-50D9-7546-045C744B604B}"/>
              </a:ext>
            </a:extLst>
          </p:cNvPr>
          <p:cNvSpPr txBox="1"/>
          <p:nvPr/>
        </p:nvSpPr>
        <p:spPr>
          <a:xfrm>
            <a:off x="5067923" y="6055650"/>
            <a:ext cx="36592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7030A0"/>
                </a:solidFill>
              </a:rPr>
              <a:t>Only need 1 Dimension to Separate Data</a:t>
            </a:r>
          </a:p>
        </p:txBody>
      </p:sp>
    </p:spTree>
    <p:extLst>
      <p:ext uri="{BB962C8B-B14F-4D97-AF65-F5344CB8AC3E}">
        <p14:creationId xmlns:p14="http://schemas.microsoft.com/office/powerpoint/2010/main" val="3133255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0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plot_pca_3d.py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79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67A4DB7-9555-7C5E-F8BC-FF1C1A5E80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4028" y="1524940"/>
            <a:ext cx="4935943" cy="5196536"/>
          </a:xfrm>
          <a:prstGeom prst="rect">
            <a:avLst/>
          </a:prstGeom>
          <a:ln>
            <a:noFill/>
          </a:ln>
        </p:spPr>
      </p:pic>
      <p:sp>
        <p:nvSpPr>
          <p:cNvPr id="16" name="Speech Bubble: Rectangle 15">
            <a:extLst>
              <a:ext uri="{FF2B5EF4-FFF2-40B4-BE49-F238E27FC236}">
                <a16:creationId xmlns:a16="http://schemas.microsoft.com/office/drawing/2014/main" id="{28B3F717-605C-5C1E-4F89-1D2476A5D69D}"/>
              </a:ext>
            </a:extLst>
          </p:cNvPr>
          <p:cNvSpPr/>
          <p:nvPr/>
        </p:nvSpPr>
        <p:spPr>
          <a:xfrm>
            <a:off x="474118" y="4373251"/>
            <a:ext cx="1392158" cy="1009376"/>
          </a:xfrm>
          <a:prstGeom prst="wedgeRectCallout">
            <a:avLst>
              <a:gd name="adj1" fmla="val 116539"/>
              <a:gd name="adj2" fmla="val -7463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Left Click and Drag to Rotate Plot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1324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Method of Least Squares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791110" y="1357086"/>
                <a:ext cx="5561779" cy="1008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𝑀𝑖𝑛𝑖𝑚𝑖𝑧𝑒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sSubSup>
                                        <m:sSubSup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  <m:sup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  <m:sSub>
                                        <m:sSub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1110" y="1357086"/>
                <a:ext cx="5561779" cy="100822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/>
          <p:cNvGrpSpPr/>
          <p:nvPr/>
        </p:nvGrpSpPr>
        <p:grpSpPr>
          <a:xfrm>
            <a:off x="1939323" y="3047299"/>
            <a:ext cx="5470280" cy="2760379"/>
            <a:chOff x="2477778" y="3010428"/>
            <a:chExt cx="5470280" cy="276037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/>
                <p:cNvSpPr txBox="1"/>
                <p:nvPr/>
              </p:nvSpPr>
              <p:spPr>
                <a:xfrm>
                  <a:off x="2477779" y="3010428"/>
                  <a:ext cx="5329023" cy="73507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subHide m:val="on"/>
                                <m:supHide m:val="on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/>
                              <m:sup/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p>
                                </m:sSubSup>
                              </m:e>
                            </m:nary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subHide m:val="on"/>
                                <m:supHide m:val="on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/>
                              <m:sup/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bSup>
                              </m:e>
                            </m:nary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subHide m:val="on"/>
                                <m:supHide m:val="on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/>
                              <m:sup/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nary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  =  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subHide m:val="on"/>
                                <m:supHide m:val="on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/>
                              <m:sup/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nary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" name="TextBox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77779" y="3010428"/>
                  <a:ext cx="5329023" cy="735073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/>
                <p:cNvSpPr txBox="1"/>
                <p:nvPr/>
              </p:nvSpPr>
              <p:spPr>
                <a:xfrm>
                  <a:off x="2477778" y="4023081"/>
                  <a:ext cx="5470280" cy="73507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subHide m:val="on"/>
                                <m:supHide m:val="on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/>
                              <m:sup/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bSup>
                              </m:e>
                            </m:nary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subHide m:val="on"/>
                                <m:supHide m:val="on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/>
                              <m:sup/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nary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subHide m:val="on"/>
                                <m:supHide m:val="on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/>
                              <m:sup/>
                              <m:e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nary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   =   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subHide m:val="on"/>
                                <m:supHide m:val="on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/>
                              <m:sup/>
                              <m:e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nary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" name="TextBox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77778" y="4023081"/>
                  <a:ext cx="5470280" cy="735073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/>
                <p:cNvSpPr txBox="1"/>
                <p:nvPr/>
              </p:nvSpPr>
              <p:spPr>
                <a:xfrm>
                  <a:off x="2477778" y="5035734"/>
                  <a:ext cx="5362237" cy="73507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subHide m:val="on"/>
                                <m:supHide m:val="on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/>
                              <m:sup/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nary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subHide m:val="on"/>
                                <m:supHide m:val="on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/>
                              <m:sup/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nary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           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   =     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subHide m:val="on"/>
                                <m:supHide m:val="on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/>
                              <m:sup/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nary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" name="TextBox 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77778" y="5035734"/>
                  <a:ext cx="5362237" cy="735073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" name="Rectangle 4"/>
          <p:cNvSpPr/>
          <p:nvPr/>
        </p:nvSpPr>
        <p:spPr>
          <a:xfrm>
            <a:off x="1851644" y="2971800"/>
            <a:ext cx="3790336" cy="2934929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6005159" y="2971799"/>
            <a:ext cx="1287197" cy="2934929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EA1BA5C-093B-4A36-BE83-A32905CB7993}"/>
                  </a:ext>
                </a:extLst>
              </p:cNvPr>
              <p:cNvSpPr txBox="1"/>
              <p:nvPr/>
            </p:nvSpPr>
            <p:spPr>
              <a:xfrm>
                <a:off x="362797" y="2996327"/>
                <a:ext cx="1371600" cy="2862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00B050"/>
                    </a:solidFill>
                  </a:rPr>
                  <a:t>Reintroduce the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b="0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nary>
                  </m:oMath>
                </a14:m>
                <a:r>
                  <a:rPr lang="en-US" dirty="0">
                    <a:solidFill>
                      <a:srgbClr val="00B050"/>
                    </a:solidFill>
                  </a:rPr>
                  <a:t> operators</a:t>
                </a:r>
              </a:p>
              <a:p>
                <a:pPr algn="ctr"/>
                <a:endParaRPr lang="en-US" dirty="0">
                  <a:solidFill>
                    <a:srgbClr val="00B050"/>
                  </a:solidFill>
                </a:endParaRPr>
              </a:p>
              <a:p>
                <a:pPr algn="ctr"/>
                <a:r>
                  <a:rPr lang="en-US" dirty="0">
                    <a:solidFill>
                      <a:srgbClr val="0070C0"/>
                    </a:solidFill>
                  </a:rPr>
                  <a:t>But these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nary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values are just sums of the </a:t>
                </a:r>
                <a:r>
                  <a:rPr lang="en-US" b="1" dirty="0">
                    <a:solidFill>
                      <a:srgbClr val="0070C0"/>
                    </a:solidFill>
                  </a:rPr>
                  <a:t>known</a:t>
                </a:r>
                <a:r>
                  <a:rPr lang="en-US" dirty="0">
                    <a:solidFill>
                      <a:srgbClr val="0070C0"/>
                    </a:solidFill>
                  </a:rPr>
                  <a:t> (observed) values!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EA1BA5C-093B-4A36-BE83-A32905CB79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797" y="2996327"/>
                <a:ext cx="1371600" cy="2862322"/>
              </a:xfrm>
              <a:prstGeom prst="rect">
                <a:avLst/>
              </a:prstGeom>
              <a:blipFill>
                <a:blip r:embed="rId6"/>
                <a:stretch>
                  <a:fillRect l="-24000" t="-5970" r="-31111" b="-25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09F5992-9854-4A17-8530-43DF23651AAE}"/>
                  </a:ext>
                </a:extLst>
              </p:cNvPr>
              <p:cNvSpPr txBox="1"/>
              <p:nvPr/>
            </p:nvSpPr>
            <p:spPr>
              <a:xfrm>
                <a:off x="1891717" y="6133393"/>
                <a:ext cx="53605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Pretend all the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nary>
                  </m:oMath>
                </a14:m>
                <a:r>
                  <a:rPr lang="en-US" dirty="0"/>
                  <a:t>values were just some numbers….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09F5992-9854-4A17-8530-43DF23651A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1717" y="6133393"/>
                <a:ext cx="5360567" cy="369332"/>
              </a:xfrm>
              <a:prstGeom prst="rect">
                <a:avLst/>
              </a:prstGeom>
              <a:blipFill>
                <a:blip r:embed="rId7"/>
                <a:stretch>
                  <a:fillRect l="-909" t="-119672" b="-1836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2DB48E4-9290-49E2-9E50-A4956010C1D7}"/>
                  </a:ext>
                </a:extLst>
              </p:cNvPr>
              <p:cNvSpPr txBox="1"/>
              <p:nvPr/>
            </p:nvSpPr>
            <p:spPr>
              <a:xfrm>
                <a:off x="5977563" y="2220014"/>
                <a:ext cx="1867691" cy="5442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subSup"/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nary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2DB48E4-9290-49E2-9E50-A4956010C1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7563" y="2220014"/>
                <a:ext cx="1867691" cy="54425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67ACB237-E2AF-4612-99D2-3C7D6016408B}"/>
              </a:ext>
            </a:extLst>
          </p:cNvPr>
          <p:cNvCxnSpPr>
            <a:cxnSpLocks/>
            <a:stCxn id="13" idx="2"/>
            <a:endCxn id="17" idx="0"/>
          </p:cNvCxnSpPr>
          <p:nvPr/>
        </p:nvCxnSpPr>
        <p:spPr>
          <a:xfrm rot="5400000">
            <a:off x="6660491" y="2181688"/>
            <a:ext cx="325715" cy="0"/>
          </a:xfrm>
          <a:prstGeom prst="bentConnector3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2B7C8F76-C053-4CCE-900A-76170FFC8241}"/>
              </a:ext>
            </a:extLst>
          </p:cNvPr>
          <p:cNvSpPr/>
          <p:nvPr/>
        </p:nvSpPr>
        <p:spPr>
          <a:xfrm>
            <a:off x="6620126" y="2338196"/>
            <a:ext cx="393743" cy="3378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A69B7CA-0F99-4DE7-82BE-3619A24E6F66}"/>
              </a:ext>
            </a:extLst>
          </p:cNvPr>
          <p:cNvSpPr/>
          <p:nvPr/>
        </p:nvSpPr>
        <p:spPr>
          <a:xfrm>
            <a:off x="6718562" y="1628503"/>
            <a:ext cx="196871" cy="3839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0331E4E-BAFF-484E-B2EF-2C1BB139E283}"/>
              </a:ext>
            </a:extLst>
          </p:cNvPr>
          <p:cNvSpPr/>
          <p:nvPr/>
        </p:nvSpPr>
        <p:spPr>
          <a:xfrm>
            <a:off x="7352889" y="2338196"/>
            <a:ext cx="506765" cy="3378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53FBEA7-38DA-4C6B-B592-6CBA986A7F60}"/>
              </a:ext>
            </a:extLst>
          </p:cNvPr>
          <p:cNvSpPr/>
          <p:nvPr/>
        </p:nvSpPr>
        <p:spPr>
          <a:xfrm>
            <a:off x="5063422" y="5271217"/>
            <a:ext cx="506765" cy="3378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B6E2BCCF-F019-4A42-9128-247C699A05FF}"/>
              </a:ext>
            </a:extLst>
          </p:cNvPr>
          <p:cNvCxnSpPr>
            <a:cxnSpLocks/>
            <a:stCxn id="27" idx="3"/>
            <a:endCxn id="28" idx="0"/>
          </p:cNvCxnSpPr>
          <p:nvPr/>
        </p:nvCxnSpPr>
        <p:spPr>
          <a:xfrm flipH="1">
            <a:off x="5316805" y="2507120"/>
            <a:ext cx="2542849" cy="2764097"/>
          </a:xfrm>
          <a:prstGeom prst="bentConnector4">
            <a:avLst>
              <a:gd name="adj1" fmla="val -8990"/>
              <a:gd name="adj2" fmla="val 89339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6762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6" grpId="0" animBg="1"/>
      <p:bldP spid="8" grpId="0"/>
      <p:bldP spid="10" grpId="0"/>
      <p:bldP spid="10" grpId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245BE5A-04C7-47C6-C4EF-DAACA0E5DA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4027" y="1524940"/>
            <a:ext cx="4935943" cy="5196536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plot_pca_3d.py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903327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FF0000"/>
                </a:solidFill>
                <a:latin typeface="+mn-lt"/>
              </a:rPr>
              <a:t>Edit</a:t>
            </a:r>
            <a:r>
              <a:rPr lang="en-US" sz="3200" dirty="0">
                <a:latin typeface="+mn-lt"/>
              </a:rPr>
              <a:t> plot_pca_3d.py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81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73085A9-062C-E85D-D9DF-4EB7CDB824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571" y="3252809"/>
            <a:ext cx="6942857" cy="352381"/>
          </a:xfrm>
          <a:prstGeom prst="rect">
            <a:avLst/>
          </a:prstGeom>
        </p:spPr>
      </p:pic>
      <p:sp>
        <p:nvSpPr>
          <p:cNvPr id="11" name="Speech Bubble: Rectangle 10">
            <a:extLst>
              <a:ext uri="{FF2B5EF4-FFF2-40B4-BE49-F238E27FC236}">
                <a16:creationId xmlns:a16="http://schemas.microsoft.com/office/drawing/2014/main" id="{7D14AC0A-C751-EBE3-E31B-4BE963636676}"/>
              </a:ext>
            </a:extLst>
          </p:cNvPr>
          <p:cNvSpPr/>
          <p:nvPr/>
        </p:nvSpPr>
        <p:spPr>
          <a:xfrm>
            <a:off x="721455" y="1757467"/>
            <a:ext cx="1392158" cy="1009376"/>
          </a:xfrm>
          <a:prstGeom prst="wedgeRectCallout">
            <a:avLst>
              <a:gd name="adj1" fmla="val 49780"/>
              <a:gd name="adj2" fmla="val 11322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Uncomment Line #57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7891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2E2D4F7-8B04-F173-1B6D-FF81F39D79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4028" y="1524941"/>
            <a:ext cx="4935942" cy="5196535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plot_pca_3d.py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4603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2CF8B49-83A0-146D-30E5-EAD0837DDC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4028" y="1519871"/>
            <a:ext cx="4935942" cy="5196535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plot_pca_3d.py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83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47540C-02E9-9F83-5F84-A79170B1E402}"/>
              </a:ext>
            </a:extLst>
          </p:cNvPr>
          <p:cNvSpPr txBox="1"/>
          <p:nvPr/>
        </p:nvSpPr>
        <p:spPr>
          <a:xfrm>
            <a:off x="628648" y="1893056"/>
            <a:ext cx="2623278" cy="1200329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What appears to be 3D data is mostly 2D data when viewed from a </a:t>
            </a:r>
            <a:r>
              <a:rPr lang="en-US" i="1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different</a:t>
            </a:r>
            <a:r>
              <a:rPr lang="en-US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 perspective</a:t>
            </a:r>
          </a:p>
        </p:txBody>
      </p:sp>
    </p:spTree>
    <p:extLst>
      <p:ext uri="{BB962C8B-B14F-4D97-AF65-F5344CB8AC3E}">
        <p14:creationId xmlns:p14="http://schemas.microsoft.com/office/powerpoint/2010/main" val="132269740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Spectral Clustering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3019" y="1825625"/>
            <a:ext cx="8007349" cy="4840898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In </a:t>
            </a:r>
            <a:r>
              <a:rPr lang="en-US" sz="2400" b="1" dirty="0">
                <a:solidFill>
                  <a:srgbClr val="0070C0"/>
                </a:solidFill>
              </a:rPr>
              <a:t>Spectral Clustering</a:t>
            </a:r>
            <a:r>
              <a:rPr lang="en-US" sz="2400" dirty="0"/>
              <a:t>, data points that are </a:t>
            </a:r>
            <a:r>
              <a:rPr lang="en-US" sz="2400" b="1" dirty="0"/>
              <a:t>connected</a:t>
            </a:r>
            <a:r>
              <a:rPr lang="en-US" sz="2400" dirty="0"/>
              <a:t> or immediately next to each other are put in the same cluster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Even if the </a:t>
            </a:r>
            <a:r>
              <a:rPr lang="en-US" sz="2400" b="1" dirty="0">
                <a:solidFill>
                  <a:srgbClr val="FF0000"/>
                </a:solidFill>
              </a:rPr>
              <a:t>distance</a:t>
            </a:r>
            <a:r>
              <a:rPr lang="en-US" sz="2400" dirty="0"/>
              <a:t> between two points </a:t>
            </a:r>
            <a:r>
              <a:rPr lang="en-US" sz="2400" b="1" dirty="0">
                <a:solidFill>
                  <a:srgbClr val="FF0000"/>
                </a:solidFill>
              </a:rPr>
              <a:t>is small</a:t>
            </a:r>
            <a:r>
              <a:rPr lang="en-US" sz="2400" dirty="0"/>
              <a:t>, if they are not </a:t>
            </a:r>
            <a:r>
              <a:rPr lang="en-US" sz="2400" i="1" dirty="0"/>
              <a:t>connected</a:t>
            </a:r>
            <a:r>
              <a:rPr lang="en-US" sz="2400" dirty="0"/>
              <a:t>, they are </a:t>
            </a:r>
            <a:r>
              <a:rPr lang="en-US" sz="2400" u="sng" dirty="0"/>
              <a:t>not</a:t>
            </a:r>
            <a:r>
              <a:rPr lang="en-US" sz="2400" dirty="0"/>
              <a:t> clustered together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In spectral clustering, data points are treated as nodes of a graph and a </a:t>
            </a:r>
            <a:r>
              <a:rPr lang="en-US" sz="2400" b="1" dirty="0">
                <a:solidFill>
                  <a:srgbClr val="7030A0"/>
                </a:solidFill>
              </a:rPr>
              <a:t>graph partitioning algorithm </a:t>
            </a:r>
            <a:r>
              <a:rPr lang="en-US" sz="2400" dirty="0"/>
              <a:t>is used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Nodes are mapped to a </a:t>
            </a:r>
            <a:r>
              <a:rPr lang="en-US" sz="2400" b="1" dirty="0">
                <a:solidFill>
                  <a:srgbClr val="00B050"/>
                </a:solidFill>
              </a:rPr>
              <a:t>lower-dimensional space </a:t>
            </a:r>
            <a:r>
              <a:rPr lang="en-US" sz="2400" dirty="0"/>
              <a:t>that can be easily segregated to form clusters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No assumption is made about the shape/form of the clusters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1588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40">
            <a:extLst>
              <a:ext uri="{FF2B5EF4-FFF2-40B4-BE49-F238E27FC236}">
                <a16:creationId xmlns:a16="http://schemas.microsoft.com/office/drawing/2014/main" id="{D92454FB-7FA1-B0E1-B387-BD00480E76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3408" y="1284223"/>
            <a:ext cx="6097184" cy="543725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k_means_spectral.py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85</a:t>
            </a:fld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31935E3-36AE-A1C8-CA75-B080A7EBCB58}"/>
              </a:ext>
            </a:extLst>
          </p:cNvPr>
          <p:cNvGrpSpPr/>
          <p:nvPr/>
        </p:nvGrpSpPr>
        <p:grpSpPr>
          <a:xfrm>
            <a:off x="4775694" y="1265774"/>
            <a:ext cx="1076632" cy="369332"/>
            <a:chOff x="4968362" y="2079211"/>
            <a:chExt cx="1076632" cy="369332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CB292C8A-85F4-9CC7-7B05-D43FAE13FA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C016281-B18C-DBA0-8846-2AA05335ADEF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FEC553A-8C61-E754-20F1-A1AC4507B7E0}"/>
              </a:ext>
            </a:extLst>
          </p:cNvPr>
          <p:cNvGrpSpPr/>
          <p:nvPr/>
        </p:nvGrpSpPr>
        <p:grpSpPr>
          <a:xfrm>
            <a:off x="5910191" y="1474450"/>
            <a:ext cx="1076632" cy="369332"/>
            <a:chOff x="4704120" y="2356972"/>
            <a:chExt cx="1076632" cy="369332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BF87A06F-F76F-7343-1D81-EF2440B739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6D73F9A-2362-B4D4-7515-182CC24FA664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08EF120-1E90-7E8F-82B1-CF768D661390}"/>
              </a:ext>
            </a:extLst>
          </p:cNvPr>
          <p:cNvGrpSpPr/>
          <p:nvPr/>
        </p:nvGrpSpPr>
        <p:grpSpPr>
          <a:xfrm>
            <a:off x="5947587" y="5795029"/>
            <a:ext cx="1068643" cy="369332"/>
            <a:chOff x="3647644" y="4910075"/>
            <a:chExt cx="1068643" cy="36933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C2DEBCA-E901-3983-A0FB-9350B7004A7A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DE0C71C2-5057-715A-B2AD-C22D9552EE3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677F40C-C6E5-5A0E-E079-378C9AEA4139}"/>
              </a:ext>
            </a:extLst>
          </p:cNvPr>
          <p:cNvGrpSpPr/>
          <p:nvPr/>
        </p:nvGrpSpPr>
        <p:grpSpPr>
          <a:xfrm>
            <a:off x="3653142" y="2662625"/>
            <a:ext cx="1064340" cy="369332"/>
            <a:chOff x="3647644" y="5421073"/>
            <a:chExt cx="1064340" cy="36933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3C82F4C-111D-FC10-8087-233FD2E1E170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ACE13174-E4F5-33B7-675D-7CD96354A2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90E8A94-8512-3913-BFCC-7FDDDC636C4E}"/>
              </a:ext>
            </a:extLst>
          </p:cNvPr>
          <p:cNvGrpSpPr/>
          <p:nvPr/>
        </p:nvGrpSpPr>
        <p:grpSpPr>
          <a:xfrm>
            <a:off x="5839214" y="3052192"/>
            <a:ext cx="1068643" cy="369332"/>
            <a:chOff x="3647644" y="5359159"/>
            <a:chExt cx="1068643" cy="36933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85C961D-8AA4-42E5-D9D9-FC0E324DEAE6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6BF0C1EE-C635-532C-C636-BF7B64CED26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D0490AE-517F-68E9-7337-C964D61C4F34}"/>
              </a:ext>
            </a:extLst>
          </p:cNvPr>
          <p:cNvGrpSpPr/>
          <p:nvPr/>
        </p:nvGrpSpPr>
        <p:grpSpPr>
          <a:xfrm>
            <a:off x="3808881" y="3831121"/>
            <a:ext cx="1076632" cy="369332"/>
            <a:chOff x="2157212" y="5356391"/>
            <a:chExt cx="1076632" cy="36933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79966FB-91B4-8A24-1D9E-E6627A98E926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8F3CB826-AD15-FEE3-54D1-D6AED5E1F54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C1E6CF6-32F0-FED4-410F-6B2A31E906BB}"/>
              </a:ext>
            </a:extLst>
          </p:cNvPr>
          <p:cNvGrpSpPr/>
          <p:nvPr/>
        </p:nvGrpSpPr>
        <p:grpSpPr>
          <a:xfrm>
            <a:off x="7549509" y="4412853"/>
            <a:ext cx="1076632" cy="369332"/>
            <a:chOff x="2157212" y="5356391"/>
            <a:chExt cx="1076632" cy="369332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6795C98-3E04-F799-B86A-BD542F8C09A7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FD356A34-6407-5309-0DFB-052AC08BB7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E53C0FC-251A-DF2A-9605-3883A1DC9C98}"/>
              </a:ext>
            </a:extLst>
          </p:cNvPr>
          <p:cNvGrpSpPr/>
          <p:nvPr/>
        </p:nvGrpSpPr>
        <p:grpSpPr>
          <a:xfrm>
            <a:off x="4283793" y="4811191"/>
            <a:ext cx="1076632" cy="369332"/>
            <a:chOff x="2157212" y="5356391"/>
            <a:chExt cx="1076632" cy="369332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1A0AE42-54C1-3030-786A-54CFA3D797AC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13753C5A-8D83-067F-DEB7-5FA43ADDF3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51BE165-CB45-915D-A421-8A58746CE345}"/>
              </a:ext>
            </a:extLst>
          </p:cNvPr>
          <p:cNvGrpSpPr/>
          <p:nvPr/>
        </p:nvGrpSpPr>
        <p:grpSpPr>
          <a:xfrm>
            <a:off x="6739496" y="3236687"/>
            <a:ext cx="1076632" cy="369332"/>
            <a:chOff x="2157212" y="5356391"/>
            <a:chExt cx="1076632" cy="369332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7BADC2C-81C9-0C74-90D6-93E97EE85F08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3BC1064A-8EDE-949B-1EED-B4D6EA93D5F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6C18F8D3-0FA5-D7B9-208D-2A8DC4DB970B}"/>
              </a:ext>
            </a:extLst>
          </p:cNvPr>
          <p:cNvGrpSpPr/>
          <p:nvPr/>
        </p:nvGrpSpPr>
        <p:grpSpPr>
          <a:xfrm>
            <a:off x="6861073" y="5003258"/>
            <a:ext cx="1076632" cy="369332"/>
            <a:chOff x="2157212" y="5356391"/>
            <a:chExt cx="1076632" cy="369332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96796BA-9EE7-CA1E-DBF3-EB464F581E2D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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CD7209EC-6922-9BA4-8760-803070F5FB7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Rectangle 41">
            <a:extLst>
              <a:ext uri="{FF2B5EF4-FFF2-40B4-BE49-F238E27FC236}">
                <a16:creationId xmlns:a16="http://schemas.microsoft.com/office/drawing/2014/main" id="{EDEE24A4-DCC4-BA5D-70A7-F678175D631C}"/>
              </a:ext>
            </a:extLst>
          </p:cNvPr>
          <p:cNvSpPr/>
          <p:nvPr/>
        </p:nvSpPr>
        <p:spPr>
          <a:xfrm>
            <a:off x="3155430" y="3110459"/>
            <a:ext cx="119921" cy="20986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7849101E-71E4-0C59-BE8C-60407CE2BE8A}"/>
              </a:ext>
            </a:extLst>
          </p:cNvPr>
          <p:cNvSpPr/>
          <p:nvPr/>
        </p:nvSpPr>
        <p:spPr>
          <a:xfrm>
            <a:off x="2194113" y="4493687"/>
            <a:ext cx="1028772" cy="20986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11E24541-E870-B070-3021-E5AD5F23411F}"/>
              </a:ext>
            </a:extLst>
          </p:cNvPr>
          <p:cNvSpPr/>
          <p:nvPr/>
        </p:nvSpPr>
        <p:spPr>
          <a:xfrm>
            <a:off x="3291551" y="4493687"/>
            <a:ext cx="2299780" cy="20986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80430F94-0578-A552-826B-51C8CFB6E51D}"/>
              </a:ext>
            </a:extLst>
          </p:cNvPr>
          <p:cNvSpPr/>
          <p:nvPr/>
        </p:nvSpPr>
        <p:spPr>
          <a:xfrm>
            <a:off x="4155468" y="3320321"/>
            <a:ext cx="730045" cy="225741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9524C156-435D-906C-BF15-034179A71B3C}"/>
              </a:ext>
            </a:extLst>
          </p:cNvPr>
          <p:cNvSpPr/>
          <p:nvPr/>
        </p:nvSpPr>
        <p:spPr>
          <a:xfrm>
            <a:off x="4164566" y="5075053"/>
            <a:ext cx="730045" cy="225741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223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000"/>
                            </p:stCondLst>
                            <p:childTnLst>
                              <p:par>
                                <p:cTn id="5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00"/>
                            </p:stCondLst>
                            <p:childTnLst>
                              <p:par>
                                <p:cTn id="7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3" grpId="0" animBg="1"/>
      <p:bldP spid="44" grpId="0" animBg="1"/>
      <p:bldP spid="45" grpId="0" animBg="1"/>
      <p:bldP spid="46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k_means_spectral.py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C34B27-D99B-078D-F091-41268DB4EB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4857" y="1338913"/>
            <a:ext cx="6114286" cy="52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395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17</a:t>
            </a:r>
            <a:r>
              <a:rPr lang="en-US" sz="3200" dirty="0">
                <a:latin typeface="+mn-lt"/>
              </a:rPr>
              <a:t> – Know You Know…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Model fitting starts by assuming the degree of an appropriate curve that reasonably matches the data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Gauss’s </a:t>
            </a:r>
            <a:r>
              <a:rPr lang="en-US" sz="2400" b="1" dirty="0">
                <a:solidFill>
                  <a:srgbClr val="0070C0"/>
                </a:solidFill>
              </a:rPr>
              <a:t>Method of Least Squares</a:t>
            </a:r>
            <a:r>
              <a:rPr lang="en-US" sz="2400" dirty="0"/>
              <a:t> refers to shaping the approximating curve to </a:t>
            </a:r>
            <a:r>
              <a:rPr lang="en-US" sz="2400" b="1" i="1" dirty="0"/>
              <a:t>minimize the total deviations </a:t>
            </a:r>
            <a:r>
              <a:rPr lang="en-US" sz="2400" dirty="0"/>
              <a:t>between the observed data and points on that curve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The function to minimize must be expanded, and then </a:t>
            </a:r>
            <a:r>
              <a:rPr lang="en-US" sz="2000" b="1" dirty="0">
                <a:solidFill>
                  <a:srgbClr val="7030A0"/>
                </a:solidFill>
              </a:rPr>
              <a:t>partial derivatives</a:t>
            </a:r>
            <a:r>
              <a:rPr lang="en-US" sz="2000" dirty="0"/>
              <a:t> must be found for each coefficient of the curve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Matrix algebra (Cramer's Rule) can then solve for the coefficients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package </a:t>
            </a:r>
            <a:r>
              <a:rPr lang="en-US" sz="2400" b="1" dirty="0">
                <a:solidFill>
                  <a:srgbClr val="00B050"/>
                </a:solidFill>
              </a:rPr>
              <a:t>scikit-learn</a:t>
            </a:r>
            <a:r>
              <a:rPr lang="en-US" sz="2400" dirty="0"/>
              <a:t> has a tremendous number of functions to fit </a:t>
            </a:r>
            <a:r>
              <a:rPr lang="en-US" sz="2400" b="1" dirty="0"/>
              <a:t>equations to data </a:t>
            </a:r>
            <a:r>
              <a:rPr lang="en-US" sz="2400" dirty="0"/>
              <a:t>and to use </a:t>
            </a:r>
            <a:r>
              <a:rPr lang="en-US" sz="2400" b="1" dirty="0">
                <a:solidFill>
                  <a:srgbClr val="FF0000"/>
                </a:solidFill>
              </a:rPr>
              <a:t>machine learning algorithms</a:t>
            </a:r>
            <a:r>
              <a:rPr lang="en-US" sz="2400" dirty="0"/>
              <a:t> to analyze and classify your data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887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17</a:t>
            </a:r>
            <a:r>
              <a:rPr lang="en-US" sz="3200" dirty="0">
                <a:latin typeface="+mn-lt"/>
              </a:rPr>
              <a:t> – Know You Know…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We can use </a:t>
            </a:r>
            <a:r>
              <a:rPr lang="en-US" sz="2400" b="1" dirty="0">
                <a:solidFill>
                  <a:srgbClr val="7030A0"/>
                </a:solidFill>
              </a:rPr>
              <a:t>k-means clustering </a:t>
            </a:r>
            <a:r>
              <a:rPr lang="en-US" sz="2400" dirty="0"/>
              <a:t>to categorize data points by its nearness to a similar group’s statistical means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Data sets which are homogenous (have a more uniform distribution of values) </a:t>
            </a:r>
            <a:r>
              <a:rPr lang="en-US" sz="2000" b="1" dirty="0">
                <a:solidFill>
                  <a:srgbClr val="FF0000"/>
                </a:solidFill>
              </a:rPr>
              <a:t>may not converge </a:t>
            </a:r>
            <a:r>
              <a:rPr lang="en-US" sz="2000" dirty="0"/>
              <a:t>to a meaningful set of clusters since the data lacks </a:t>
            </a:r>
            <a:r>
              <a:rPr lang="en-US" sz="2000" i="1" dirty="0"/>
              <a:t>sharpness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We can use k-means </a:t>
            </a:r>
            <a:r>
              <a:rPr lang="en-US" sz="2000" b="1" dirty="0">
                <a:solidFill>
                  <a:srgbClr val="00B050"/>
                </a:solidFill>
              </a:rPr>
              <a:t>to identify data outliers </a:t>
            </a:r>
            <a:r>
              <a:rPr lang="en-US" sz="2000" dirty="0"/>
              <a:t>so we can avoid allowing those anomalies from skewing the main observations – this process is called evicting a point from the cluster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We can extend k-means clustering to analyze </a:t>
            </a:r>
            <a:r>
              <a:rPr lang="en-US" sz="2400" b="1" dirty="0">
                <a:solidFill>
                  <a:srgbClr val="0070C0"/>
                </a:solidFill>
              </a:rPr>
              <a:t>multi-dimensional data sets</a:t>
            </a:r>
            <a:r>
              <a:rPr lang="en-US" sz="2400" dirty="0"/>
              <a:t> to look for trends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This is exactly how Amazon and Netflix provide you purchase recommendations based upon your shared interests &amp; tastes compared with other buyers – a </a:t>
            </a:r>
            <a:r>
              <a:rPr lang="en-US" sz="2000" b="1" dirty="0">
                <a:solidFill>
                  <a:srgbClr val="FF0000"/>
                </a:solidFill>
              </a:rPr>
              <a:t>very effective </a:t>
            </a:r>
            <a:r>
              <a:rPr lang="en-US" sz="2000" dirty="0"/>
              <a:t>selling technique!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033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Task 17-01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Create a Python program called </a:t>
            </a:r>
            <a:r>
              <a:rPr lang="en-US" sz="2400" b="1" dirty="0"/>
              <a:t>identify_element.py</a:t>
            </a:r>
          </a:p>
          <a:p>
            <a:r>
              <a:rPr lang="en-US" sz="2400" dirty="0"/>
              <a:t>Using linear regression, write code to plot your solution and answer this question: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Upload your solution to the BNL QIS101 SharePoint site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89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35F40B8-3E4E-D5C7-9F34-32B17F946F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7890" y="3114742"/>
            <a:ext cx="5068220" cy="2101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265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Method of Least Squares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791110" y="1357086"/>
                <a:ext cx="5561779" cy="1008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𝑀𝑖𝑛𝑖𝑚𝑖𝑧𝑒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sSubSup>
                                        <m:sSubSup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  <m:sup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  <m:sSub>
                                        <m:sSub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1110" y="1357086"/>
                <a:ext cx="5561779" cy="100822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/>
          <p:cNvGrpSpPr/>
          <p:nvPr/>
        </p:nvGrpSpPr>
        <p:grpSpPr>
          <a:xfrm>
            <a:off x="1761488" y="3131617"/>
            <a:ext cx="5674117" cy="2369297"/>
            <a:chOff x="2350363" y="3087251"/>
            <a:chExt cx="5674117" cy="236929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/>
                <p:cNvSpPr txBox="1"/>
                <p:nvPr/>
              </p:nvSpPr>
              <p:spPr>
                <a:xfrm>
                  <a:off x="2350363" y="3087251"/>
                  <a:ext cx="5658087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32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e>
                        </m:d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+   </m:t>
                        </m:r>
                        <m:d>
                          <m:d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e>
                        </m:d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14</m:t>
                            </m:r>
                          </m:e>
                        </m:d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6" name="TextBox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50363" y="3087251"/>
                  <a:ext cx="5658087" cy="492443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/>
                <p:cNvSpPr txBox="1"/>
                <p:nvPr/>
              </p:nvSpPr>
              <p:spPr>
                <a:xfrm>
                  <a:off x="2350363" y="4023081"/>
                  <a:ext cx="5621219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32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i="1" smtClean="0">
                                <a:latin typeface="Cambria Math" panose="02040503050406030204" pitchFamily="18" charset="0"/>
                              </a:rPr>
                              <m:t>7</m:t>
                            </m:r>
                          </m:e>
                        </m:d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+   </m:t>
                        </m:r>
                        <m:d>
                          <m:d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= </m:t>
                        </m:r>
                        <m:d>
                          <m:d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11" name="TextBox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50363" y="4023081"/>
                  <a:ext cx="5621219" cy="492443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/>
                <p:cNvSpPr txBox="1"/>
                <p:nvPr/>
              </p:nvSpPr>
              <p:spPr>
                <a:xfrm>
                  <a:off x="2350363" y="4964105"/>
                  <a:ext cx="5674117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32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d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+    </m:t>
                        </m:r>
                        <m:d>
                          <m:d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+  </m:t>
                        </m:r>
                        <m:d>
                          <m:d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e>
                        </m:d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=  </m:t>
                        </m:r>
                        <m:d>
                          <m:d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28</m:t>
                            </m:r>
                          </m:e>
                        </m:d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14" name="TextBox 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50363" y="4964105"/>
                  <a:ext cx="5674117" cy="492443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19189F88-4F3A-4757-B4CD-A8408486FF8F}"/>
              </a:ext>
            </a:extLst>
          </p:cNvPr>
          <p:cNvSpPr txBox="1"/>
          <p:nvPr/>
        </p:nvSpPr>
        <p:spPr>
          <a:xfrm>
            <a:off x="1175263" y="2442836"/>
            <a:ext cx="67934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FF0000"/>
                </a:solidFill>
              </a:rPr>
              <a:t>This is just a system of 3 linear equations and 3 unknowns!</a:t>
            </a:r>
          </a:p>
        </p:txBody>
      </p:sp>
    </p:spTree>
    <p:extLst>
      <p:ext uri="{BB962C8B-B14F-4D97-AF65-F5344CB8AC3E}">
        <p14:creationId xmlns:p14="http://schemas.microsoft.com/office/powerpoint/2010/main" val="2495308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7123</TotalTime>
  <Words>3149</Words>
  <Application>Microsoft Office PowerPoint</Application>
  <PresentationFormat>On-screen Show (4:3)</PresentationFormat>
  <Paragraphs>568</Paragraphs>
  <Slides>89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89</vt:i4>
      </vt:variant>
    </vt:vector>
  </HeadingPairs>
  <TitlesOfParts>
    <vt:vector size="94" baseType="lpstr">
      <vt:lpstr>Arial</vt:lpstr>
      <vt:lpstr>Calibri</vt:lpstr>
      <vt:lpstr>Calibri Light</vt:lpstr>
      <vt:lpstr>Cambria Math</vt:lpstr>
      <vt:lpstr>Office Theme</vt:lpstr>
      <vt:lpstr>PowerPoint Presentation</vt:lpstr>
      <vt:lpstr>Session 17 – Goals</vt:lpstr>
      <vt:lpstr>Modelling</vt:lpstr>
      <vt:lpstr>Modelling</vt:lpstr>
      <vt:lpstr>Method of Least Squares</vt:lpstr>
      <vt:lpstr>Method of Least Squares</vt:lpstr>
      <vt:lpstr>Method of Least Squares</vt:lpstr>
      <vt:lpstr>Method of Least Squares</vt:lpstr>
      <vt:lpstr>Method of Least Squares</vt:lpstr>
      <vt:lpstr>Method of Least Squares</vt:lpstr>
      <vt:lpstr>Open quadratic_regression.py</vt:lpstr>
      <vt:lpstr>View quadratic_regression.py</vt:lpstr>
      <vt:lpstr>View quadratic_regression.py</vt:lpstr>
      <vt:lpstr>Run quadratic_regression.py</vt:lpstr>
      <vt:lpstr>Machine Learning in Python</vt:lpstr>
      <vt:lpstr>Linear Regression in Python</vt:lpstr>
      <vt:lpstr>Open quadratic_regression_sklearn.py</vt:lpstr>
      <vt:lpstr>View quadratic_regression_sklearn.py</vt:lpstr>
      <vt:lpstr>Run quadratic_regression_sklearn.py</vt:lpstr>
      <vt:lpstr>Newtonian Kinematics</vt:lpstr>
      <vt:lpstr>Open kinematics_regression.csv</vt:lpstr>
      <vt:lpstr>Open kinematics_regression.py</vt:lpstr>
      <vt:lpstr>View kinematics_regression.py</vt:lpstr>
      <vt:lpstr>Run kinematics_regression.py</vt:lpstr>
      <vt:lpstr>Perimeter of Ellipse</vt:lpstr>
      <vt:lpstr>Perimeter of Ellipse</vt:lpstr>
      <vt:lpstr>Perimeter of Ellipse</vt:lpstr>
      <vt:lpstr>Perimeter of Ellipse</vt:lpstr>
      <vt:lpstr>Perimeter of Ellipse</vt:lpstr>
      <vt:lpstr>Perimeter of Ellipse</vt:lpstr>
      <vt:lpstr>Open ellipse_perimeter.py</vt:lpstr>
      <vt:lpstr>Run ellipse_perimeter.py</vt:lpstr>
      <vt:lpstr>Run ellipse_perimeter.py</vt:lpstr>
      <vt:lpstr>k-means Clustering</vt:lpstr>
      <vt:lpstr>k-means Clustering</vt:lpstr>
      <vt:lpstr>k-means Clustering</vt:lpstr>
      <vt:lpstr>k-means Clustering</vt:lpstr>
      <vt:lpstr>k-means Clustering</vt:lpstr>
      <vt:lpstr>k-means Clustering</vt:lpstr>
      <vt:lpstr>Open cluster_samples.csv</vt:lpstr>
      <vt:lpstr>Open k_means.py</vt:lpstr>
      <vt:lpstr>View k_means.py</vt:lpstr>
      <vt:lpstr>View k_means.py</vt:lpstr>
      <vt:lpstr>View k_means.py</vt:lpstr>
      <vt:lpstr>View k_means.py</vt:lpstr>
      <vt:lpstr>View k_means.py</vt:lpstr>
      <vt:lpstr>View k_means.py</vt:lpstr>
      <vt:lpstr>View k_means.py</vt:lpstr>
      <vt:lpstr>View k_means.py</vt:lpstr>
      <vt:lpstr>View k_means.py</vt:lpstr>
      <vt:lpstr>Run k_means.py</vt:lpstr>
      <vt:lpstr>Run k_means.py</vt:lpstr>
      <vt:lpstr>Run k_means.py</vt:lpstr>
      <vt:lpstr>Run k_means.py</vt:lpstr>
      <vt:lpstr>Run k_means.py</vt:lpstr>
      <vt:lpstr>Run k_means.py</vt:lpstr>
      <vt:lpstr>k-means Clustering</vt:lpstr>
      <vt:lpstr>n-Dimensional k-means Clustering</vt:lpstr>
      <vt:lpstr>Edit k_means.py</vt:lpstr>
      <vt:lpstr>Run k_means.py</vt:lpstr>
      <vt:lpstr>Run k_means.py</vt:lpstr>
      <vt:lpstr>Edit k_means.py</vt:lpstr>
      <vt:lpstr>Run k_means.py</vt:lpstr>
      <vt:lpstr>Run k_means.py</vt:lpstr>
      <vt:lpstr>Edit k_means.py</vt:lpstr>
      <vt:lpstr>Run k_means.py</vt:lpstr>
      <vt:lpstr>Run k_means.py</vt:lpstr>
      <vt:lpstr>Identifying Data Outliers</vt:lpstr>
      <vt:lpstr>Identifying Data Outliers</vt:lpstr>
      <vt:lpstr>Edit k_means.py</vt:lpstr>
      <vt:lpstr>View k_means.py</vt:lpstr>
      <vt:lpstr>Run k_means.py</vt:lpstr>
      <vt:lpstr>Run k_means.py</vt:lpstr>
      <vt:lpstr>Run k_means.py</vt:lpstr>
      <vt:lpstr>Run k_means.py</vt:lpstr>
      <vt:lpstr>Identifying Data Outliers</vt:lpstr>
      <vt:lpstr>Principal Component Analysis</vt:lpstr>
      <vt:lpstr>Principal Component Analysis</vt:lpstr>
      <vt:lpstr>Run plot_pca_3d.py</vt:lpstr>
      <vt:lpstr>Run plot_pca_3d.py</vt:lpstr>
      <vt:lpstr>Edit plot_pca_3d.py</vt:lpstr>
      <vt:lpstr>Run plot_pca_3d.py</vt:lpstr>
      <vt:lpstr>Run plot_pca_3d.py</vt:lpstr>
      <vt:lpstr>Spectral Clustering</vt:lpstr>
      <vt:lpstr>Open k_means_spectral.py</vt:lpstr>
      <vt:lpstr>Run k_means_spectral.py</vt:lpstr>
      <vt:lpstr>Session 17 – Know You Know…</vt:lpstr>
      <vt:lpstr>Session 17 – Know You Know…</vt:lpstr>
      <vt:lpstr>Task 17-01</vt:lpstr>
    </vt:vector>
  </TitlesOfParts>
  <Company>Personal Use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MSN Biersach</dc:creator>
  <cp:lastModifiedBy>David MSN Biersach</cp:lastModifiedBy>
  <cp:revision>860</cp:revision>
  <cp:lastPrinted>2015-06-01T00:45:11Z</cp:lastPrinted>
  <dcterms:created xsi:type="dcterms:W3CDTF">2014-09-21T17:58:26Z</dcterms:created>
  <dcterms:modified xsi:type="dcterms:W3CDTF">2023-04-10T05:32:05Z</dcterms:modified>
</cp:coreProperties>
</file>